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Override1.xml" ContentType="application/vnd.openxmlformats-officedocument.themeOverr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37"/>
  </p:notesMasterIdLst>
  <p:handoutMasterIdLst>
    <p:handoutMasterId r:id="rId38"/>
  </p:handoutMasterIdLst>
  <p:sldIdLst>
    <p:sldId id="430" r:id="rId5"/>
    <p:sldId id="431" r:id="rId6"/>
    <p:sldId id="469" r:id="rId7"/>
    <p:sldId id="467" r:id="rId8"/>
    <p:sldId id="465" r:id="rId9"/>
    <p:sldId id="471" r:id="rId10"/>
    <p:sldId id="474" r:id="rId11"/>
    <p:sldId id="468" r:id="rId12"/>
    <p:sldId id="473" r:id="rId13"/>
    <p:sldId id="475" r:id="rId14"/>
    <p:sldId id="476" r:id="rId15"/>
    <p:sldId id="477" r:id="rId16"/>
    <p:sldId id="478" r:id="rId17"/>
    <p:sldId id="479" r:id="rId18"/>
    <p:sldId id="480" r:id="rId19"/>
    <p:sldId id="481" r:id="rId20"/>
    <p:sldId id="482" r:id="rId21"/>
    <p:sldId id="483" r:id="rId22"/>
    <p:sldId id="484" r:id="rId23"/>
    <p:sldId id="485" r:id="rId24"/>
    <p:sldId id="486" r:id="rId25"/>
    <p:sldId id="487" r:id="rId26"/>
    <p:sldId id="488" r:id="rId27"/>
    <p:sldId id="489" r:id="rId28"/>
    <p:sldId id="490" r:id="rId29"/>
    <p:sldId id="491" r:id="rId30"/>
    <p:sldId id="492" r:id="rId31"/>
    <p:sldId id="493" r:id="rId32"/>
    <p:sldId id="494" r:id="rId33"/>
    <p:sldId id="495" r:id="rId34"/>
    <p:sldId id="496" r:id="rId35"/>
    <p:sldId id="497" r:id="rId3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40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1295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B301B821-A1FF-4177-AEE7-76D212191A0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980" autoAdjust="0"/>
    <p:restoredTop sz="95294" autoAdjust="0"/>
  </p:normalViewPr>
  <p:slideViewPr>
    <p:cSldViewPr snapToGrid="0">
      <p:cViewPr varScale="1">
        <p:scale>
          <a:sx n="120" d="100"/>
          <a:sy n="120" d="100"/>
        </p:scale>
        <p:origin x="102" y="192"/>
      </p:cViewPr>
      <p:guideLst>
        <p:guide pos="3840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3" d="100"/>
          <a:sy n="63" d="100"/>
        </p:scale>
        <p:origin x="1986" y="1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presProps" Target="presProps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tableStyles" Target="tableStyles.xml"/><Relationship Id="rId7" Type="http://schemas.openxmlformats.org/officeDocument/2006/relationships/slide" Target="slides/slide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notesMaster" Target="notesMasters/notesMaster1.xml"/><Relationship Id="rId40" Type="http://schemas.openxmlformats.org/officeDocument/2006/relationships/viewProps" Target="viewProp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microsoft.com/office/2016/11/relationships/changesInfo" Target="changesInfos/changesInfo1.xml"/><Relationship Id="rId8" Type="http://schemas.openxmlformats.org/officeDocument/2006/relationships/slide" Target="slides/slide4.xml"/><Relationship Id="rId3" Type="http://schemas.openxmlformats.org/officeDocument/2006/relationships/customXml" Target="../customXml/item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handoutMaster" Target="handoutMasters/handoutMaster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Bryan Clontz" userId="84da611e-763a-4a69-8c54-c777cc7e76b7" providerId="ADAL" clId="{434B55C0-D014-4182-9276-F76C0D1759E1}"/>
    <pc:docChg chg="modSld">
      <pc:chgData name="Bryan Clontz" userId="84da611e-763a-4a69-8c54-c777cc7e76b7" providerId="ADAL" clId="{434B55C0-D014-4182-9276-F76C0D1759E1}" dt="2026-06-17T15:42:29.818" v="5" actId="20577"/>
      <pc:docMkLst>
        <pc:docMk/>
      </pc:docMkLst>
      <pc:sldChg chg="modSp mod">
        <pc:chgData name="Bryan Clontz" userId="84da611e-763a-4a69-8c54-c777cc7e76b7" providerId="ADAL" clId="{434B55C0-D014-4182-9276-F76C0D1759E1}" dt="2026-06-17T15:42:29.818" v="5" actId="20577"/>
        <pc:sldMkLst>
          <pc:docMk/>
          <pc:sldMk cId="1745573085" sldId="468"/>
        </pc:sldMkLst>
        <pc:spChg chg="mod">
          <ac:chgData name="Bryan Clontz" userId="84da611e-763a-4a69-8c54-c777cc7e76b7" providerId="ADAL" clId="{434B55C0-D014-4182-9276-F76C0D1759E1}" dt="2026-06-17T15:42:29.818" v="5" actId="20577"/>
          <ac:spMkLst>
            <pc:docMk/>
            <pc:sldMk cId="1745573085" sldId="468"/>
            <ac:spMk id="11268" creationId="{7FBCFF19-30C3-401B-9448-042F0D205009}"/>
          </ac:spMkLst>
        </pc:spChg>
      </pc:sldChg>
      <pc:sldChg chg="modSp mod">
        <pc:chgData name="Bryan Clontz" userId="84da611e-763a-4a69-8c54-c777cc7e76b7" providerId="ADAL" clId="{434B55C0-D014-4182-9276-F76C0D1759E1}" dt="2026-06-17T15:41:48.678" v="1" actId="5793"/>
        <pc:sldMkLst>
          <pc:docMk/>
          <pc:sldMk cId="2096459434" sldId="471"/>
        </pc:sldMkLst>
        <pc:spChg chg="mod">
          <ac:chgData name="Bryan Clontz" userId="84da611e-763a-4a69-8c54-c777cc7e76b7" providerId="ADAL" clId="{434B55C0-D014-4182-9276-F76C0D1759E1}" dt="2026-06-17T15:41:48.678" v="1" actId="5793"/>
          <ac:spMkLst>
            <pc:docMk/>
            <pc:sldMk cId="2096459434" sldId="471"/>
            <ac:spMk id="9220" creationId="{8C329837-A888-4426-AAC5-EAF056114DBF}"/>
          </ac:spMkLst>
        </pc:sp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EA5F0D-C1DC-412F-A146-DDB3A74B588F}" type="datetimeFigureOut">
              <a:rPr lang="en-US"/>
              <a:t>6/17/2026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AE14B8-3CC9-472D-9BC5-A84D80684DE2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7782754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8CDE508-72C8-4AB5-AA9C-1584D31690E0}" type="datetimeFigureOut">
              <a:rPr lang="en-US"/>
              <a:t>6/17/2026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0861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FB667E1-E601-4AAF-B95C-B25720D70A60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7111367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B4B571A6-AEF2-445F-816E-540F3CCC59EB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E811C81-F585-4315-82AA-A14B7F34EDE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34023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EF29B586-C0E4-4BC3-9FEC-E4428219BA5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CF923B9-F66B-48E3-BE97-3595E00C45C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3229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357784" y="219076"/>
            <a:ext cx="2529416" cy="63341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769533" y="219076"/>
            <a:ext cx="7385051" cy="63341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89C54FC-65BC-4F70-9C01-4B5080D846A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BF1F22B-E7E2-4F8A-86DA-4E45A59ADC8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808527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357CBE34-98AD-4C93-AB71-5E7F6440ED4C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B68EFA-D5A2-4B2D-B0DF-A642D6A10FA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306210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11">
            <a:extLst>
              <a:ext uri="{FF2B5EF4-FFF2-40B4-BE49-F238E27FC236}">
                <a16:creationId xmlns:a16="http://schemas.microsoft.com/office/drawing/2014/main" id="{67B5B9C8-B935-457B-AA8B-F68136132F5D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71C97C-F657-4C37-A78F-72017A60DD3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4978262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76400"/>
            <a:ext cx="4927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959600" y="1676400"/>
            <a:ext cx="4927600" cy="4876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5EC34372-E73F-45A6-B22B-3692A5FE364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D08D90A-E866-44FC-883B-6AF436A0735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066344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11">
            <a:extLst>
              <a:ext uri="{FF2B5EF4-FFF2-40B4-BE49-F238E27FC236}">
                <a16:creationId xmlns:a16="http://schemas.microsoft.com/office/drawing/2014/main" id="{A7A271E8-FD97-41F8-9BE4-E1486AF2D705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FE7938F-323F-46F0-96CF-18B13450F4A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751228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11">
            <a:extLst>
              <a:ext uri="{FF2B5EF4-FFF2-40B4-BE49-F238E27FC236}">
                <a16:creationId xmlns:a16="http://schemas.microsoft.com/office/drawing/2014/main" id="{6EDD5A43-142E-4EB7-8361-E98E0062821F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31E7E94-3551-4557-B3F0-A7FA4F03D27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66336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1">
            <a:extLst>
              <a:ext uri="{FF2B5EF4-FFF2-40B4-BE49-F238E27FC236}">
                <a16:creationId xmlns:a16="http://schemas.microsoft.com/office/drawing/2014/main" id="{10E5B5B7-2833-40E7-AEE9-2ADBFD7210F4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6765D23-9A95-49CD-ADDC-4E54C85DF24C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42312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07B3715C-EE17-4EFB-9627-2B67C1B48D11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56A3A0-6B2F-40FD-8C16-A3C000C8A5A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44819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11">
            <a:extLst>
              <a:ext uri="{FF2B5EF4-FFF2-40B4-BE49-F238E27FC236}">
                <a16:creationId xmlns:a16="http://schemas.microsoft.com/office/drawing/2014/main" id="{637DC990-CA98-4131-9F38-FCE4A9658322}"/>
              </a:ext>
            </a:extLst>
          </p:cNvPr>
          <p:cNvSpPr>
            <a:spLocks noGrp="1" noChangeArrowheads="1"/>
          </p:cNvSpPr>
          <p:nvPr>
            <p:ph type="sldNum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3933253-DFC6-47D3-8714-F287E2FF610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8694128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oleObject" Target="../embeddings/oleObject1.bin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emf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CA51CE80-E886-41D9-93BB-0CFE253D4BE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1769534" y="219075"/>
            <a:ext cx="10098617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ED9229F9-5433-4973-9C45-568FE25A0D5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1828800" y="1676400"/>
            <a:ext cx="100584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graphicFrame>
        <p:nvGraphicFramePr>
          <p:cNvPr id="1028" name="Object 4">
            <a:extLst>
              <a:ext uri="{FF2B5EF4-FFF2-40B4-BE49-F238E27FC236}">
                <a16:creationId xmlns:a16="http://schemas.microsoft.com/office/drawing/2014/main" id="{59E493FC-6C84-4C06-943F-20B4112EB1F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-16933" y="-12700"/>
          <a:ext cx="1524000" cy="693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Slide" r:id="rId13" imgW="5351040" imgH="3996360" progId="PowerPoint.Slide.8">
                  <p:embed/>
                </p:oleObj>
              </mc:Choice>
              <mc:Fallback>
                <p:oleObj name="Slide" r:id="rId13" imgW="5351040" imgH="3996360" progId="PowerPoint.Slide.8">
                  <p:embed/>
                  <p:pic>
                    <p:nvPicPr>
                      <p:cNvPr id="1028" name="Object 4">
                        <a:extLst>
                          <a:ext uri="{FF2B5EF4-FFF2-40B4-BE49-F238E27FC236}">
                            <a16:creationId xmlns:a16="http://schemas.microsoft.com/office/drawing/2014/main" id="{59E493FC-6C84-4C06-943F-20B4112EB1FB}"/>
                          </a:ext>
                        </a:extLst>
                      </p:cNvPr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r="87646"/>
                      <a:stretch>
                        <a:fillRect/>
                      </a:stretch>
                    </p:blipFill>
                    <p:spPr bwMode="auto">
                      <a:xfrm>
                        <a:off x="-16933" y="-12700"/>
                        <a:ext cx="1524000" cy="693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33338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29" name="Line 5">
            <a:extLst>
              <a:ext uri="{FF2B5EF4-FFF2-40B4-BE49-F238E27FC236}">
                <a16:creationId xmlns:a16="http://schemas.microsoft.com/office/drawing/2014/main" id="{4920B9D7-118B-4485-BC65-1A5993D746EF}"/>
              </a:ext>
            </a:extLst>
          </p:cNvPr>
          <p:cNvSpPr>
            <a:spLocks noChangeShapeType="1"/>
          </p:cNvSpPr>
          <p:nvPr/>
        </p:nvSpPr>
        <p:spPr bwMode="auto">
          <a:xfrm>
            <a:off x="-16933" y="1308100"/>
            <a:ext cx="12293600" cy="0"/>
          </a:xfrm>
          <a:prstGeom prst="line">
            <a:avLst/>
          </a:prstGeom>
          <a:noFill/>
          <a:ln w="25400">
            <a:solidFill>
              <a:srgbClr val="0347F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none" anchor="ctr"/>
          <a:lstStyle/>
          <a:p>
            <a:endParaRPr lang="en-US" sz="1800"/>
          </a:p>
        </p:txBody>
      </p:sp>
      <p:sp>
        <p:nvSpPr>
          <p:cNvPr id="209931" name="Rectangle 11">
            <a:extLst>
              <a:ext uri="{FF2B5EF4-FFF2-40B4-BE49-F238E27FC236}">
                <a16:creationId xmlns:a16="http://schemas.microsoft.com/office/drawing/2014/main" id="{A051FCBF-4E94-4700-B4D1-C078FB2AC2EF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11616267" y="6521450"/>
            <a:ext cx="575733" cy="3365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9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623825A1-D3A5-4AE0-8BED-ECFF961E608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939706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2800" b="1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16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16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1.xml"/><Relationship Id="rId1" Type="http://schemas.openxmlformats.org/officeDocument/2006/relationships/themeOverride" Target="../theme/themeOverr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Text Box 4">
            <a:extLst>
              <a:ext uri="{FF2B5EF4-FFF2-40B4-BE49-F238E27FC236}">
                <a16:creationId xmlns:a16="http://schemas.microsoft.com/office/drawing/2014/main" id="{CF3418BB-9B2A-4FBA-8E31-50E215FDE9BE}"/>
              </a:ext>
            </a:extLst>
          </p:cNvPr>
          <p:cNvSpPr>
            <a:spLocks noGrp="1" noChangeArrowheads="1"/>
          </p:cNvSpPr>
          <p:nvPr>
            <p:ph type="ctrTitle"/>
          </p:nvPr>
        </p:nvSpPr>
        <p:spPr>
          <a:xfrm>
            <a:off x="2616200" y="1368426"/>
            <a:ext cx="7772400" cy="1470025"/>
          </a:xfrm>
          <a:noFill/>
        </p:spPr>
        <p:txBody>
          <a:bodyPr/>
          <a:lstStyle/>
          <a:p>
            <a:pPr defTabSz="812800">
              <a:lnSpc>
                <a:spcPct val="80000"/>
              </a:lnSpc>
            </a:pPr>
            <a:br>
              <a:rPr lang="en-US" altLang="en-US"/>
            </a:br>
            <a:endParaRPr lang="en-US" altLang="en-US" sz="3600">
              <a:latin typeface="Georgia" panose="02040502050405020303" pitchFamily="18" charset="0"/>
            </a:endParaRPr>
          </a:p>
        </p:txBody>
      </p:sp>
      <p:sp>
        <p:nvSpPr>
          <p:cNvPr id="4099" name="Rectangle 6">
            <a:extLst>
              <a:ext uri="{FF2B5EF4-FFF2-40B4-BE49-F238E27FC236}">
                <a16:creationId xmlns:a16="http://schemas.microsoft.com/office/drawing/2014/main" id="{8E62ABB0-BCB3-45FA-9F2E-A08243060168}"/>
              </a:ext>
            </a:extLst>
          </p:cNvPr>
          <p:cNvSpPr>
            <a:spLocks noGrp="1" noChangeArrowheads="1"/>
          </p:cNvSpPr>
          <p:nvPr>
            <p:ph type="subTitle" idx="1"/>
          </p:nvPr>
        </p:nvSpPr>
        <p:spPr>
          <a:xfrm>
            <a:off x="2489200" y="-482600"/>
            <a:ext cx="8178800" cy="1752600"/>
          </a:xfrm>
          <a:noFill/>
        </p:spPr>
        <p:txBody>
          <a:bodyPr/>
          <a:lstStyle/>
          <a:p>
            <a:pPr>
              <a:tabLst>
                <a:tab pos="1943100" algn="l"/>
              </a:tabLst>
            </a:pPr>
            <a:endParaRPr lang="en-US" altLang="en-US" sz="3200" b="1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1943100" algn="l"/>
              </a:tabLst>
            </a:pPr>
            <a:endParaRPr lang="en-US" altLang="en-US" sz="32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1943100" algn="l"/>
              </a:tabLst>
            </a:pPr>
            <a:r>
              <a:rPr lang="en-US" altLang="en-US" sz="3200" b="1" dirty="0">
                <a:ea typeface="Times New Roman" panose="02020603050405020304" pitchFamily="18" charset="0"/>
                <a:cs typeface="Arial" panose="020B0604020202020204" pitchFamily="34" charset="0"/>
              </a:rPr>
              <a:t>Never Decline A Gift Again!:  </a:t>
            </a:r>
          </a:p>
          <a:p>
            <a:pPr>
              <a:tabLst>
                <a:tab pos="1943100" algn="l"/>
              </a:tabLst>
            </a:pPr>
            <a:endParaRPr lang="en-US" altLang="en-US" sz="32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tabLst>
                <a:tab pos="1943100" algn="l"/>
              </a:tabLst>
            </a:pPr>
            <a:r>
              <a:rPr lang="en-US" altLang="en-US" sz="3200" b="1" dirty="0">
                <a:ea typeface="Times New Roman" panose="02020603050405020304" pitchFamily="18" charset="0"/>
                <a:cs typeface="Arial" panose="020B0604020202020204" pitchFamily="34" charset="0"/>
              </a:rPr>
              <a:t>A Planned Giving Outsource Directory from A-Z </a:t>
            </a:r>
            <a:r>
              <a:rPr lang="en-US" altLang="en-US" sz="3200" dirty="0">
                <a:ea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3200" b="1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200" dirty="0">
              <a:solidFill>
                <a:srgbClr val="000000"/>
              </a:solidFill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Bryan Clontz, Ph.D., CFP®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President, Charitable Solutions, LLC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r>
              <a:rPr lang="en-US" altLang="en-US" dirty="0">
                <a:ea typeface="Times New Roman" panose="02020603050405020304" pitchFamily="18" charset="0"/>
                <a:cs typeface="Arial" panose="020B0604020202020204" pitchFamily="34" charset="0"/>
              </a:rPr>
              <a:t>www.charitablesolutionsllc.com (404) 375-5496</a:t>
            </a: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dirty="0"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pPr algn="l">
              <a:lnSpc>
                <a:spcPct val="60000"/>
              </a:lnSpc>
              <a:spcBef>
                <a:spcPct val="50000"/>
              </a:spcBef>
              <a:tabLst>
                <a:tab pos="1943100" algn="l"/>
              </a:tabLst>
            </a:pPr>
            <a:endParaRPr lang="en-US" altLang="en-US" sz="3600" b="1" dirty="0">
              <a:ea typeface="Times New Roman" panose="02020603050405020304" pitchFamily="18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3309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Slide Number Placeholder 3">
            <a:extLst>
              <a:ext uri="{FF2B5EF4-FFF2-40B4-BE49-F238E27FC236}">
                <a16:creationId xmlns:a16="http://schemas.microsoft.com/office/drawing/2014/main" id="{A9281BBB-383E-44D5-B86E-404F27FE8DF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117611AC-6419-47DA-A6C0-034D10C615D1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10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3315" name="Rectangle 6">
            <a:extLst>
              <a:ext uri="{FF2B5EF4-FFF2-40B4-BE49-F238E27FC236}">
                <a16:creationId xmlns:a16="http://schemas.microsoft.com/office/drawing/2014/main" id="{BB8AF4AC-FFC9-41B3-BBC3-E9B41EFDFA0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D – Non-Cash Asset</a:t>
            </a:r>
          </a:p>
        </p:txBody>
      </p:sp>
      <p:sp>
        <p:nvSpPr>
          <p:cNvPr id="13316" name="Rectangle 7">
            <a:extLst>
              <a:ext uri="{FF2B5EF4-FFF2-40B4-BE49-F238E27FC236}">
                <a16:creationId xmlns:a16="http://schemas.microsoft.com/office/drawing/2014/main" id="{E7D21A4B-8E57-4DBF-BAC8-DBDD3D7804C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to contribute non-cash asset that you </a:t>
            </a:r>
          </a:p>
          <a:p>
            <a:pPr marL="457200" indent="-457200">
              <a:buNone/>
            </a:pPr>
            <a:r>
              <a:rPr lang="en-US" altLang="en-US" b="1" dirty="0"/>
              <a:t>plan to decline (risk, 2 day turn-around, split with 6 charities).</a:t>
            </a:r>
          </a:p>
          <a:p>
            <a:pPr marL="457200" indent="-457200"/>
            <a:endParaRPr lang="en-US" altLang="en-US" sz="1000" b="1" dirty="0"/>
          </a:p>
          <a:p>
            <a:pPr marL="457200" indent="-457200">
              <a:buNone/>
            </a:pPr>
            <a:r>
              <a:rPr lang="en-US" altLang="en-US" b="1" dirty="0"/>
              <a:t>1.  Community Foundations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 err="1"/>
              <a:t>Dechomai</a:t>
            </a:r>
            <a:r>
              <a:rPr lang="en-US" altLang="en-US" b="1" dirty="0"/>
              <a:t> Foundation*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National Christian Foundation* 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National Real Estate Foundation</a:t>
            </a: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89055727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Number Placeholder 3">
            <a:extLst>
              <a:ext uri="{FF2B5EF4-FFF2-40B4-BE49-F238E27FC236}">
                <a16:creationId xmlns:a16="http://schemas.microsoft.com/office/drawing/2014/main" id="{B26C49A7-6BFB-480B-871C-B345E398929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46523FEE-D24A-46CC-8382-99D8B8DDAB7A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11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4339" name="Rectangle 6">
            <a:extLst>
              <a:ext uri="{FF2B5EF4-FFF2-40B4-BE49-F238E27FC236}">
                <a16:creationId xmlns:a16="http://schemas.microsoft.com/office/drawing/2014/main" id="{C6F4F0AE-AED4-45E7-A874-8E8379014ED2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47950" y="219075"/>
            <a:ext cx="8185150" cy="914400"/>
          </a:xfrm>
          <a:noFill/>
        </p:spPr>
        <p:txBody>
          <a:bodyPr/>
          <a:lstStyle/>
          <a:p>
            <a:r>
              <a:rPr lang="en-US" altLang="en-US" sz="2400"/>
              <a:t>Scenario E – Selling CRT Remainder or Lead Interest</a:t>
            </a:r>
          </a:p>
        </p:txBody>
      </p:sp>
      <p:sp>
        <p:nvSpPr>
          <p:cNvPr id="14340" name="Rectangle 7">
            <a:extLst>
              <a:ext uri="{FF2B5EF4-FFF2-40B4-BE49-F238E27FC236}">
                <a16:creationId xmlns:a16="http://schemas.microsoft.com/office/drawing/2014/main" id="{5086BD4D-C63F-4014-B663-4F20CFA8C9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Donor wants to sell income interest or charity wants to </a:t>
            </a:r>
          </a:p>
          <a:p>
            <a:pPr marL="457200" indent="-457200">
              <a:buNone/>
            </a:pPr>
            <a:r>
              <a:rPr lang="en-US" altLang="en-US" b="1"/>
              <a:t>sell remainder interest in CRT.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Sterling Financial Management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The Spartina Group*</a:t>
            </a:r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6899666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Slide Number Placeholder 3">
            <a:extLst>
              <a:ext uri="{FF2B5EF4-FFF2-40B4-BE49-F238E27FC236}">
                <a16:creationId xmlns:a16="http://schemas.microsoft.com/office/drawing/2014/main" id="{CF60E30C-5C7B-4951-A21F-6CD99D19190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2DF5B2CE-3DBC-4F2E-AE5E-742B291DFC20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12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5363" name="Rectangle 4">
            <a:extLst>
              <a:ext uri="{FF2B5EF4-FFF2-40B4-BE49-F238E27FC236}">
                <a16:creationId xmlns:a16="http://schemas.microsoft.com/office/drawing/2014/main" id="{DC5FAA8C-D487-4A0D-A7FE-AA15B708ABC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dirty="0"/>
              <a:t>Scenario F – Free CRT or Will Drafting</a:t>
            </a:r>
          </a:p>
        </p:txBody>
      </p:sp>
      <p:sp>
        <p:nvSpPr>
          <p:cNvPr id="15364" name="Rectangle 5">
            <a:extLst>
              <a:ext uri="{FF2B5EF4-FFF2-40B4-BE49-F238E27FC236}">
                <a16:creationId xmlns:a16="http://schemas.microsoft.com/office/drawing/2014/main" id="{215C9374-4639-47B9-80C4-309BD6E952C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to set up a CRT for free.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Some Community Foundations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Some Universities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 err="1"/>
              <a:t>FreeWill</a:t>
            </a:r>
            <a:r>
              <a:rPr lang="en-US" altLang="en-US" b="1" dirty="0"/>
              <a:t> (www.freewill.com)</a:t>
            </a: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244533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Slide Number Placeholder 3">
            <a:extLst>
              <a:ext uri="{FF2B5EF4-FFF2-40B4-BE49-F238E27FC236}">
                <a16:creationId xmlns:a16="http://schemas.microsoft.com/office/drawing/2014/main" id="{34D66722-9F76-4144-880A-6968F8A0A1D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7043047E-882F-4E5D-BFD4-F9D9DE6A9AB2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13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6387" name="Rectangle 4">
            <a:extLst>
              <a:ext uri="{FF2B5EF4-FFF2-40B4-BE49-F238E27FC236}">
                <a16:creationId xmlns:a16="http://schemas.microsoft.com/office/drawing/2014/main" id="{72267B89-F14E-44F6-BDC5-AF761EFC440B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G – Tangible Personal Property</a:t>
            </a:r>
          </a:p>
        </p:txBody>
      </p:sp>
      <p:sp>
        <p:nvSpPr>
          <p:cNvPr id="16388" name="Rectangle 5">
            <a:extLst>
              <a:ext uri="{FF2B5EF4-FFF2-40B4-BE49-F238E27FC236}">
                <a16:creationId xmlns:a16="http://schemas.microsoft.com/office/drawing/2014/main" id="{C06E7263-1F78-4109-9F24-911FC716F72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to give a painting (or other tangible </a:t>
            </a:r>
          </a:p>
          <a:p>
            <a:pPr marL="457200" indent="-457200">
              <a:buNone/>
            </a:pPr>
            <a:r>
              <a:rPr lang="en-US" altLang="en-US" b="1" dirty="0"/>
              <a:t>Property) and needs help with the planning, appraisal</a:t>
            </a:r>
          </a:p>
          <a:p>
            <a:pPr marL="457200" indent="-457200">
              <a:buNone/>
            </a:pPr>
            <a:r>
              <a:rPr lang="en-US" altLang="en-US" b="1" dirty="0"/>
              <a:t>and sale.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None/>
            </a:pPr>
            <a:r>
              <a:rPr lang="en-US" altLang="en-US" b="1" dirty="0"/>
              <a:t>1.  Visual Arts Advisory* 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The </a:t>
            </a:r>
            <a:r>
              <a:rPr lang="en-US" altLang="en-US" b="1" dirty="0" err="1"/>
              <a:t>Breus</a:t>
            </a:r>
            <a:r>
              <a:rPr lang="en-US" altLang="en-US" b="1" dirty="0"/>
              <a:t> Group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Large Auction Houses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6400324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lide Number Placeholder 3">
            <a:extLst>
              <a:ext uri="{FF2B5EF4-FFF2-40B4-BE49-F238E27FC236}">
                <a16:creationId xmlns:a16="http://schemas.microsoft.com/office/drawing/2014/main" id="{DB85A0AB-A16D-4230-BE70-A99B8EE1E80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61794800-4D53-4A23-9E3D-89B90FA9BDAF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14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7411" name="Rectangle 4">
            <a:extLst>
              <a:ext uri="{FF2B5EF4-FFF2-40B4-BE49-F238E27FC236}">
                <a16:creationId xmlns:a16="http://schemas.microsoft.com/office/drawing/2014/main" id="{E24FEC1E-2FAC-42AA-BA62-26A05D296EF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H – Time-Share</a:t>
            </a:r>
          </a:p>
        </p:txBody>
      </p:sp>
      <p:sp>
        <p:nvSpPr>
          <p:cNvPr id="17412" name="Rectangle 5">
            <a:extLst>
              <a:ext uri="{FF2B5EF4-FFF2-40B4-BE49-F238E27FC236}">
                <a16:creationId xmlns:a16="http://schemas.microsoft.com/office/drawing/2014/main" id="{034ABF30-D6F0-41ED-ADCC-393AE5A1150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Donor wants to donate a time-share.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Donate for a Cause (see recent IRS action)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Sell through Time-Share Users Group – for sale by owner</a:t>
            </a:r>
          </a:p>
        </p:txBody>
      </p:sp>
    </p:spTree>
    <p:extLst>
      <p:ext uri="{BB962C8B-B14F-4D97-AF65-F5344CB8AC3E}">
        <p14:creationId xmlns:p14="http://schemas.microsoft.com/office/powerpoint/2010/main" val="3928846896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Slide Number Placeholder 3">
            <a:extLst>
              <a:ext uri="{FF2B5EF4-FFF2-40B4-BE49-F238E27FC236}">
                <a16:creationId xmlns:a16="http://schemas.microsoft.com/office/drawing/2014/main" id="{CDAD075A-C137-468F-B639-1E3FB3AE82C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B65BDD38-BA78-4999-B492-F00BECE3FC0F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15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8435" name="Rectangle 4">
            <a:extLst>
              <a:ext uri="{FF2B5EF4-FFF2-40B4-BE49-F238E27FC236}">
                <a16:creationId xmlns:a16="http://schemas.microsoft.com/office/drawing/2014/main" id="{4039B231-E8C8-434C-98C8-F7D57E063E3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I – International Grants</a:t>
            </a:r>
          </a:p>
        </p:txBody>
      </p:sp>
      <p:sp>
        <p:nvSpPr>
          <p:cNvPr id="18436" name="Rectangle 5">
            <a:extLst>
              <a:ext uri="{FF2B5EF4-FFF2-40B4-BE49-F238E27FC236}">
                <a16:creationId xmlns:a16="http://schemas.microsoft.com/office/drawing/2014/main" id="{01B5CC99-0B83-4BDC-B2EF-96EAFFA848B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to make an international donation but receive a US income tax deduction.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None/>
            </a:pPr>
            <a:r>
              <a:rPr lang="en-US" altLang="en-US" b="1" dirty="0"/>
              <a:t>1.  CAF America </a:t>
            </a:r>
          </a:p>
          <a:p>
            <a:pPr marL="457200" indent="-457200">
              <a:buNone/>
            </a:pPr>
            <a:r>
              <a:rPr lang="en-US" altLang="en-US" b="1" dirty="0"/>
              <a:t>2.  Myriad USA: Give2Asia and King Baudouin US*</a:t>
            </a:r>
          </a:p>
          <a:p>
            <a:pPr marL="457200" indent="-457200">
              <a:buFontTx/>
              <a:buAutoNum type="arabicPeriod" startAt="3"/>
            </a:pPr>
            <a:r>
              <a:rPr lang="en-US" altLang="en-US" b="1" dirty="0"/>
              <a:t>International Community Foundation</a:t>
            </a:r>
          </a:p>
          <a:p>
            <a:pPr marL="457200" indent="-457200">
              <a:buFontTx/>
              <a:buAutoNum type="arabicPeriod" startAt="3"/>
            </a:pPr>
            <a:r>
              <a:rPr lang="en-US" altLang="en-US" b="1" dirty="0"/>
              <a:t>Community Foundations</a:t>
            </a:r>
          </a:p>
          <a:p>
            <a:pPr marL="457200" indent="-457200">
              <a:buFontTx/>
              <a:buAutoNum type="arabicPeriod" startAt="3"/>
            </a:pPr>
            <a:r>
              <a:rPr lang="en-US" altLang="en-US" b="1" dirty="0"/>
              <a:t>National Philanthropic Trust UK (the opposite goal, UK deduction but make a grant back to US)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91032177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2B333A8A-3EC1-4311-9C0B-BAD56E26B98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A2257776-F192-4355-BEF7-FD4AD1A6E7B6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16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9459" name="Rectangle 4">
            <a:extLst>
              <a:ext uri="{FF2B5EF4-FFF2-40B4-BE49-F238E27FC236}">
                <a16:creationId xmlns:a16="http://schemas.microsoft.com/office/drawing/2014/main" id="{66317F05-0679-4E71-84AB-FBDD1B9FAFB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J – Charitable Trustee</a:t>
            </a:r>
          </a:p>
        </p:txBody>
      </p:sp>
      <p:sp>
        <p:nvSpPr>
          <p:cNvPr id="19460" name="Rectangle 5">
            <a:extLst>
              <a:ext uri="{FF2B5EF4-FFF2-40B4-BE49-F238E27FC236}">
                <a16:creationId xmlns:a16="http://schemas.microsoft.com/office/drawing/2014/main" id="{925C84AA-F7CB-4FFF-8B38-1DB93AE75CD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a charitable trustee but your charity does not want to serve.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AutoNum type="arabicPeriod"/>
            </a:pPr>
            <a:r>
              <a:rPr lang="en-US" altLang="en-US" b="1" dirty="0"/>
              <a:t>Community Foundations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Jewish Federations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Other religious foundations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Universities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 err="1"/>
              <a:t>Dechomai</a:t>
            </a:r>
            <a:r>
              <a:rPr lang="en-US" altLang="en-US" b="1" dirty="0"/>
              <a:t> Foundation*</a:t>
            </a: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367777571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Slide Number Placeholder 3">
            <a:extLst>
              <a:ext uri="{FF2B5EF4-FFF2-40B4-BE49-F238E27FC236}">
                <a16:creationId xmlns:a16="http://schemas.microsoft.com/office/drawing/2014/main" id="{A6493C2F-D764-435E-9BE8-B275496570B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A828670A-56F0-42F0-B97F-484199FB97BE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17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0483" name="Rectangle 4">
            <a:extLst>
              <a:ext uri="{FF2B5EF4-FFF2-40B4-BE49-F238E27FC236}">
                <a16:creationId xmlns:a16="http://schemas.microsoft.com/office/drawing/2014/main" id="{1EF1EE92-969F-4CDE-A3C0-45E829252EC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K – Small CRT/CGA Pool Manager</a:t>
            </a:r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56987C13-7580-45EC-8F71-C181B5D2B97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an investment manager for a $300K CRT or a $500K CGA pool.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Charitable Giving Resource Center*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Comerica Bank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Local/Regional Banks</a:t>
            </a:r>
            <a:r>
              <a:rPr lang="en-US" altLang="en-US" dirty="0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99709778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9591E20D-2735-47E3-BBBB-5C0500B5116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C1556F31-FD13-47B6-B033-F71E61144D50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18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1507" name="Rectangle 4">
            <a:extLst>
              <a:ext uri="{FF2B5EF4-FFF2-40B4-BE49-F238E27FC236}">
                <a16:creationId xmlns:a16="http://schemas.microsoft.com/office/drawing/2014/main" id="{D1DB8951-E3E1-49B6-B4EF-4CA208125BA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L – Outsource CGA Program</a:t>
            </a:r>
          </a:p>
        </p:txBody>
      </p:sp>
      <p:sp>
        <p:nvSpPr>
          <p:cNvPr id="21508" name="Rectangle 5">
            <a:extLst>
              <a:ext uri="{FF2B5EF4-FFF2-40B4-BE49-F238E27FC236}">
                <a16:creationId xmlns:a16="http://schemas.microsoft.com/office/drawing/2014/main" id="{26026DE9-6ED8-4CC2-90C4-129C383ACE1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Donor wants a CGA but your charity doesn’t offer them (no program, for real estate, in a particular state, for multiple charities, etc).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Community Foundations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National Gift Annuity Foundation*</a:t>
            </a:r>
          </a:p>
          <a:p>
            <a:pPr marL="457200" indent="-457200">
              <a:buNone/>
            </a:pPr>
            <a:r>
              <a:rPr lang="en-US" altLang="en-US" b="1"/>
              <a:t>3.   National Christian Foundation*</a:t>
            </a:r>
          </a:p>
        </p:txBody>
      </p:sp>
    </p:spTree>
    <p:extLst>
      <p:ext uri="{BB962C8B-B14F-4D97-AF65-F5344CB8AC3E}">
        <p14:creationId xmlns:p14="http://schemas.microsoft.com/office/powerpoint/2010/main" val="328826364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Slide Number Placeholder 3">
            <a:extLst>
              <a:ext uri="{FF2B5EF4-FFF2-40B4-BE49-F238E27FC236}">
                <a16:creationId xmlns:a16="http://schemas.microsoft.com/office/drawing/2014/main" id="{D9D0E1A6-AF3E-4492-BC35-67397822BA9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3296E1F1-C6C8-4253-BC19-EBFF0F303689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19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2531" name="Rectangle 4">
            <a:extLst>
              <a:ext uri="{FF2B5EF4-FFF2-40B4-BE49-F238E27FC236}">
                <a16:creationId xmlns:a16="http://schemas.microsoft.com/office/drawing/2014/main" id="{8D09C5FE-3B66-4515-94AA-03800BAD1E8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 sz="2400"/>
              <a:t>Scenario M – Use CGA Money Now (Reinsurance)</a:t>
            </a:r>
          </a:p>
        </p:txBody>
      </p:sp>
      <p:sp>
        <p:nvSpPr>
          <p:cNvPr id="20484" name="Rectangle 5">
            <a:extLst>
              <a:ext uri="{FF2B5EF4-FFF2-40B4-BE49-F238E27FC236}">
                <a16:creationId xmlns:a16="http://schemas.microsoft.com/office/drawing/2014/main" id="{7BDDABB7-145A-40E1-A1F4-156163D9CC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en-US" b="1" dirty="0"/>
              <a:t>Charity wants to use CGA money immediately or to hedge a large concentrated risk.</a:t>
            </a:r>
          </a:p>
          <a:p>
            <a:pPr marL="457200" indent="-457200">
              <a:defRPr/>
            </a:pPr>
            <a:endParaRPr lang="en-US" b="1" dirty="0"/>
          </a:p>
          <a:p>
            <a:pPr marL="457200" indent="-457200">
              <a:buNone/>
              <a:defRPr/>
            </a:pPr>
            <a:r>
              <a:rPr lang="en-US" b="1" dirty="0"/>
              <a:t>1.  Charitable Solutions, LLC/Bryan Clontz*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b="1" dirty="0"/>
              <a:t>Mutual of Omaha (recently exited the business)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b="1" dirty="0"/>
              <a:t>MetLife*</a:t>
            </a:r>
          </a:p>
          <a:p>
            <a:pPr marL="457200" indent="-457200">
              <a:buFontTx/>
              <a:buAutoNum type="arabicPeriod" startAt="2"/>
              <a:defRPr/>
            </a:pPr>
            <a:r>
              <a:rPr lang="en-US" b="1" dirty="0"/>
              <a:t>Any insurance broker/agent</a:t>
            </a:r>
          </a:p>
          <a:p>
            <a:pPr marL="0" indent="0">
              <a:buNone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2482333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Slide Number Placeholder 3">
            <a:extLst>
              <a:ext uri="{FF2B5EF4-FFF2-40B4-BE49-F238E27FC236}">
                <a16:creationId xmlns:a16="http://schemas.microsoft.com/office/drawing/2014/main" id="{7956F141-535F-4165-944B-56B58A48E39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1C8CA378-AAF1-4083-8D26-4EB270D71410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5123" name="Rectangle 2">
            <a:extLst>
              <a:ext uri="{FF2B5EF4-FFF2-40B4-BE49-F238E27FC236}">
                <a16:creationId xmlns:a16="http://schemas.microsoft.com/office/drawing/2014/main" id="{5367A487-FDFE-42DE-8F25-2A424B038BB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571751" y="473075"/>
            <a:ext cx="7573963" cy="914400"/>
          </a:xfrm>
        </p:spPr>
        <p:txBody>
          <a:bodyPr/>
          <a:lstStyle/>
          <a:p>
            <a:r>
              <a:rPr lang="en-US" altLang="en-US" sz="3000"/>
              <a:t>   Agenda</a:t>
            </a:r>
          </a:p>
        </p:txBody>
      </p:sp>
      <p:sp>
        <p:nvSpPr>
          <p:cNvPr id="5124" name="Rectangle 4">
            <a:extLst>
              <a:ext uri="{FF2B5EF4-FFF2-40B4-BE49-F238E27FC236}">
                <a16:creationId xmlns:a16="http://schemas.microsoft.com/office/drawing/2014/main" id="{70735F94-D0DA-4D90-80B2-5554D4B07A7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54300" y="1016000"/>
            <a:ext cx="8013700" cy="5549900"/>
          </a:xfrm>
          <a:noFill/>
        </p:spPr>
        <p:txBody>
          <a:bodyPr/>
          <a:lstStyle/>
          <a:p>
            <a:pPr marL="476250" indent="-476250" defTabSz="812800">
              <a:buNone/>
            </a:pPr>
            <a:endParaRPr lang="en-US" altLang="en-US" sz="2800" b="1"/>
          </a:p>
          <a:p>
            <a:pPr marL="476250" indent="-476250" defTabSz="812800"/>
            <a:r>
              <a:rPr lang="en-US" altLang="en-US" sz="2800" b="1"/>
              <a:t>Outsourcing Defined</a:t>
            </a:r>
          </a:p>
          <a:p>
            <a:pPr marL="476250" indent="-476250" defTabSz="812800"/>
            <a:r>
              <a:rPr lang="en-US" altLang="en-US" sz="2800" b="1"/>
              <a:t>Asset/Planned Gift Continuum Example</a:t>
            </a:r>
          </a:p>
          <a:p>
            <a:pPr marL="476250" indent="-476250" defTabSz="812800"/>
            <a:r>
              <a:rPr lang="en-US" altLang="en-US" sz="2800" b="1"/>
              <a:t>Planned Giving Outsourcing:  An Overview</a:t>
            </a:r>
          </a:p>
          <a:p>
            <a:pPr marL="476250" indent="-476250" defTabSz="812800"/>
            <a:r>
              <a:rPr lang="en-US" altLang="en-US" sz="2800" b="1"/>
              <a:t>The Directory’s Purpose, Disclaimers and Conflicts of Interest </a:t>
            </a:r>
          </a:p>
          <a:p>
            <a:pPr marL="476250" indent="-476250" defTabSz="812800"/>
            <a:r>
              <a:rPr lang="en-US" altLang="en-US" sz="2800" b="1"/>
              <a:t>A-Z Directory:  26 Planned Giving Scenarios</a:t>
            </a:r>
          </a:p>
        </p:txBody>
      </p:sp>
    </p:spTree>
    <p:extLst>
      <p:ext uri="{BB962C8B-B14F-4D97-AF65-F5344CB8AC3E}">
        <p14:creationId xmlns:p14="http://schemas.microsoft.com/office/powerpoint/2010/main" val="330338444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2D16194F-C5D1-4077-BCE9-B67FA45F62E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D7DDBC1F-4FA4-43F6-A95D-E59B8C4A3E12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20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3555" name="Rectangle 4">
            <a:extLst>
              <a:ext uri="{FF2B5EF4-FFF2-40B4-BE49-F238E27FC236}">
                <a16:creationId xmlns:a16="http://schemas.microsoft.com/office/drawing/2014/main" id="{CC965250-18FE-4817-B56B-635F1A41F0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1150" y="219075"/>
            <a:ext cx="7816850" cy="914400"/>
          </a:xfrm>
          <a:noFill/>
        </p:spPr>
        <p:txBody>
          <a:bodyPr/>
          <a:lstStyle/>
          <a:p>
            <a:r>
              <a:rPr lang="en-US" altLang="en-US"/>
              <a:t>Scenario N – Outsource Bequest Processing</a:t>
            </a:r>
          </a:p>
        </p:txBody>
      </p:sp>
      <p:sp>
        <p:nvSpPr>
          <p:cNvPr id="23556" name="Rectangle 5">
            <a:extLst>
              <a:ext uri="{FF2B5EF4-FFF2-40B4-BE49-F238E27FC236}">
                <a16:creationId xmlns:a16="http://schemas.microsoft.com/office/drawing/2014/main" id="{46B0A472-5D8F-4CD2-B80D-FC75A31B45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wants to outsource entire bequest processing function.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CCK Bequest Management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Holland and Knight (law firm)  </a:t>
            </a:r>
          </a:p>
          <a:p>
            <a:pPr marL="457200" indent="-457200">
              <a:buNone/>
            </a:pP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777699751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Number Placeholder 3">
            <a:extLst>
              <a:ext uri="{FF2B5EF4-FFF2-40B4-BE49-F238E27FC236}">
                <a16:creationId xmlns:a16="http://schemas.microsoft.com/office/drawing/2014/main" id="{174588FD-CABA-4339-A6FA-CB5280B639D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C7C7DF3F-3F67-4A99-ACED-AA7783A1033C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21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4579" name="Rectangle 4">
            <a:extLst>
              <a:ext uri="{FF2B5EF4-FFF2-40B4-BE49-F238E27FC236}">
                <a16:creationId xmlns:a16="http://schemas.microsoft.com/office/drawing/2014/main" id="{7BC530C4-0DE3-48B7-AECF-EB6FEBE376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O – Pooled Income Fund</a:t>
            </a:r>
          </a:p>
        </p:txBody>
      </p:sp>
      <p:sp>
        <p:nvSpPr>
          <p:cNvPr id="24580" name="Rectangle 5">
            <a:extLst>
              <a:ext uri="{FF2B5EF4-FFF2-40B4-BE49-F238E27FC236}">
                <a16:creationId xmlns:a16="http://schemas.microsoft.com/office/drawing/2014/main" id="{FDE9E27B-5D0B-48A7-9CA7-33736DE210C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a pooled income fund but the charity </a:t>
            </a:r>
          </a:p>
          <a:p>
            <a:pPr marL="457200" indent="-457200">
              <a:buNone/>
            </a:pPr>
            <a:r>
              <a:rPr lang="en-US" altLang="en-US" b="1" dirty="0"/>
              <a:t>does not offer one.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None/>
            </a:pPr>
            <a:r>
              <a:rPr lang="en-US" altLang="en-US" b="1" dirty="0"/>
              <a:t>1.  Fidelity Charitable Gift Fund*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US Charitable Gift Trust/Eaton Vance*</a:t>
            </a:r>
          </a:p>
          <a:p>
            <a:pPr marL="457200" indent="-457200">
              <a:buFontTx/>
              <a:buAutoNum type="arabicPeriod" startAt="2"/>
            </a:pPr>
            <a:r>
              <a:rPr lang="en-US" altLang="en-US" b="1" dirty="0"/>
              <a:t>Alliance Community Foundation</a:t>
            </a:r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2653279274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05840B15-1B3D-46AB-8E52-7B959D5110C5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4CA83933-C458-4FC9-9732-D635D9D45933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22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5603" name="Rectangle 4">
            <a:extLst>
              <a:ext uri="{FF2B5EF4-FFF2-40B4-BE49-F238E27FC236}">
                <a16:creationId xmlns:a16="http://schemas.microsoft.com/office/drawing/2014/main" id="{5A266B33-55D0-4D3A-A66D-220A4AC0A9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P – CGA Administrator</a:t>
            </a:r>
          </a:p>
        </p:txBody>
      </p:sp>
      <p:sp>
        <p:nvSpPr>
          <p:cNvPr id="25604" name="Rectangle 5">
            <a:extLst>
              <a:ext uri="{FF2B5EF4-FFF2-40B4-BE49-F238E27FC236}">
                <a16:creationId xmlns:a16="http://schemas.microsoft.com/office/drawing/2014/main" id="{C2A950D1-F6A8-45EF-A532-A1C3C60DA6E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Charity wants to separate CGA investment management from administration.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PG Calc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Renaissance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CTAC – Charitable Trust Administration Company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Greenoak Consulting</a:t>
            </a:r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956266350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Slide Number Placeholder 3">
            <a:extLst>
              <a:ext uri="{FF2B5EF4-FFF2-40B4-BE49-F238E27FC236}">
                <a16:creationId xmlns:a16="http://schemas.microsoft.com/office/drawing/2014/main" id="{6E97EC93-14E1-415D-957A-3A68505912F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54F7BC4A-E5E2-4C5C-9F70-800A2C0800B7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23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6627" name="Rectangle 4">
            <a:extLst>
              <a:ext uri="{FF2B5EF4-FFF2-40B4-BE49-F238E27FC236}">
                <a16:creationId xmlns:a16="http://schemas.microsoft.com/office/drawing/2014/main" id="{525E6A27-8BFB-47AD-BA2D-7D491549044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Q – PG Executive Search</a:t>
            </a:r>
          </a:p>
        </p:txBody>
      </p:sp>
      <p:sp>
        <p:nvSpPr>
          <p:cNvPr id="26628" name="Rectangle 5">
            <a:extLst>
              <a:ext uri="{FF2B5EF4-FFF2-40B4-BE49-F238E27FC236}">
                <a16:creationId xmlns:a16="http://schemas.microsoft.com/office/drawing/2014/main" id="{853FF1F2-7422-47DF-B1B4-586AF25E22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want to hire executive search firm specializing in planned giving staff.</a:t>
            </a:r>
          </a:p>
          <a:p>
            <a:pPr marL="0" indent="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Lois L. Lindauer Searches (now Lindauer)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 err="1"/>
              <a:t>DevelopmentGuild</a:t>
            </a:r>
            <a:r>
              <a:rPr lang="en-US" altLang="en-US" b="1" dirty="0"/>
              <a:t> DDI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Scion Executive Search</a:t>
            </a:r>
          </a:p>
        </p:txBody>
      </p:sp>
    </p:spTree>
    <p:extLst>
      <p:ext uri="{BB962C8B-B14F-4D97-AF65-F5344CB8AC3E}">
        <p14:creationId xmlns:p14="http://schemas.microsoft.com/office/powerpoint/2010/main" val="355212092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>
            <a:extLst>
              <a:ext uri="{FF2B5EF4-FFF2-40B4-BE49-F238E27FC236}">
                <a16:creationId xmlns:a16="http://schemas.microsoft.com/office/drawing/2014/main" id="{B8E2FE5E-A40D-4D95-8F2C-CE4474ECB6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870854DA-1575-44F1-B331-E5DD63D977F2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24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7651" name="Rectangle 4">
            <a:extLst>
              <a:ext uri="{FF2B5EF4-FFF2-40B4-BE49-F238E27FC236}">
                <a16:creationId xmlns:a16="http://schemas.microsoft.com/office/drawing/2014/main" id="{CD9B2227-CF83-44C9-92D2-C31B23CDC4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R – PG Designation Opportunities</a:t>
            </a:r>
          </a:p>
        </p:txBody>
      </p:sp>
      <p:sp>
        <p:nvSpPr>
          <p:cNvPr id="27652" name="Rectangle 5">
            <a:extLst>
              <a:ext uri="{FF2B5EF4-FFF2-40B4-BE49-F238E27FC236}">
                <a16:creationId xmlns:a16="http://schemas.microsoft.com/office/drawing/2014/main" id="{D816FB59-5E1B-4B09-80EA-9C605DA83D1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Charity wants staff to seek educational opportunities leading to a professional designation.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The American College (CAP)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Texas Tech (Charitable Financial Planning Cert)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Crescendo/GiftCollege (CGPA or CGPP)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AIPS/California State Long Beach (CSPG)</a:t>
            </a:r>
            <a:r>
              <a:rPr lang="en-US" altLang="en-US"/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2261396324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Slide Number Placeholder 3">
            <a:extLst>
              <a:ext uri="{FF2B5EF4-FFF2-40B4-BE49-F238E27FC236}">
                <a16:creationId xmlns:a16="http://schemas.microsoft.com/office/drawing/2014/main" id="{E46B04E5-3D7B-429B-8E6F-71DCFC74522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3F2F9DA7-5621-4A2D-9FBE-5A9926E669DF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25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8675" name="Rectangle 4">
            <a:extLst>
              <a:ext uri="{FF2B5EF4-FFF2-40B4-BE49-F238E27FC236}">
                <a16:creationId xmlns:a16="http://schemas.microsoft.com/office/drawing/2014/main" id="{FFB64BAC-A95D-4854-B9AC-E027EF64BC5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S – CGA Risk Audit</a:t>
            </a:r>
          </a:p>
        </p:txBody>
      </p:sp>
      <p:sp>
        <p:nvSpPr>
          <p:cNvPr id="28676" name="Rectangle 5">
            <a:extLst>
              <a:ext uri="{FF2B5EF4-FFF2-40B4-BE49-F238E27FC236}">
                <a16:creationId xmlns:a16="http://schemas.microsoft.com/office/drawing/2014/main" id="{BB849A6F-19FE-4D73-96C7-C22F68CD2B5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Charity wants CGA pool risk audit.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PG Calc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Charitable Solutions, LLC/Bryan Clontz*</a:t>
            </a:r>
          </a:p>
        </p:txBody>
      </p:sp>
    </p:spTree>
    <p:extLst>
      <p:ext uri="{BB962C8B-B14F-4D97-AF65-F5344CB8AC3E}">
        <p14:creationId xmlns:p14="http://schemas.microsoft.com/office/powerpoint/2010/main" val="51524078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ECCDBFD9-ADA6-428D-AF86-30732C11AEA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98EF076E-2384-4953-8D74-82384FD960A9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26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29699" name="Rectangle 4">
            <a:extLst>
              <a:ext uri="{FF2B5EF4-FFF2-40B4-BE49-F238E27FC236}">
                <a16:creationId xmlns:a16="http://schemas.microsoft.com/office/drawing/2014/main" id="{D37085BA-7E41-4BBF-99E3-6E559589CBC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0" y="219075"/>
            <a:ext cx="8032750" cy="914400"/>
          </a:xfrm>
          <a:noFill/>
        </p:spPr>
        <p:txBody>
          <a:bodyPr/>
          <a:lstStyle/>
          <a:p>
            <a:r>
              <a:rPr lang="en-US" altLang="en-US" sz="2600" dirty="0"/>
              <a:t>Scenario T – Qualified Life Insurance or Crypto Currency Appraiser </a:t>
            </a:r>
          </a:p>
        </p:txBody>
      </p:sp>
      <p:sp>
        <p:nvSpPr>
          <p:cNvPr id="29700" name="Rectangle 5">
            <a:extLst>
              <a:ext uri="{FF2B5EF4-FFF2-40B4-BE49-F238E27FC236}">
                <a16:creationId xmlns:a16="http://schemas.microsoft.com/office/drawing/2014/main" id="{09B861BA-215A-4916-AEBF-E178D494004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needs a qualified appraisal for a life insurance  or annuity donation.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The </a:t>
            </a:r>
            <a:r>
              <a:rPr lang="en-US" altLang="en-US" b="1" dirty="0" err="1"/>
              <a:t>Breus</a:t>
            </a:r>
            <a:r>
              <a:rPr lang="en-US" altLang="en-US" b="1" dirty="0"/>
              <a:t> Group/Alan </a:t>
            </a:r>
            <a:r>
              <a:rPr lang="en-US" altLang="en-US" b="1" dirty="0" err="1"/>
              <a:t>Breus</a:t>
            </a:r>
            <a:r>
              <a:rPr lang="en-US" altLang="en-US" b="1" dirty="0"/>
              <a:t> (life insurance and other tangible property appraisals as well)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Charitable Solutions, LLC/Bryan Clontz* (life insurance and cryptocurrency)</a:t>
            </a:r>
          </a:p>
        </p:txBody>
      </p:sp>
    </p:spTree>
    <p:extLst>
      <p:ext uri="{BB962C8B-B14F-4D97-AF65-F5344CB8AC3E}">
        <p14:creationId xmlns:p14="http://schemas.microsoft.com/office/powerpoint/2010/main" val="134636954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3">
            <a:extLst>
              <a:ext uri="{FF2B5EF4-FFF2-40B4-BE49-F238E27FC236}">
                <a16:creationId xmlns:a16="http://schemas.microsoft.com/office/drawing/2014/main" id="{990C2C63-7F11-479E-942A-324E0DDC10C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311FBDC7-9D02-44F7-BA58-4C125300EF79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27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0723" name="Rectangle 4">
            <a:extLst>
              <a:ext uri="{FF2B5EF4-FFF2-40B4-BE49-F238E27FC236}">
                <a16:creationId xmlns:a16="http://schemas.microsoft.com/office/drawing/2014/main" id="{78D7CE2B-309E-4CA2-9A2A-FAB7AE07CF7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U – Charity Has Asset to Sell</a:t>
            </a:r>
          </a:p>
        </p:txBody>
      </p:sp>
      <p:sp>
        <p:nvSpPr>
          <p:cNvPr id="30724" name="Rectangle 5">
            <a:extLst>
              <a:ext uri="{FF2B5EF4-FFF2-40B4-BE49-F238E27FC236}">
                <a16:creationId xmlns:a16="http://schemas.microsoft.com/office/drawing/2014/main" id="{8C4B0F3C-6DCC-4466-B9B0-580711A72EB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781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has an odd asset that they haven’t been able to sell.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Charitable Solutions, LLC/Bryan Clontz*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Other local/national vendors for the specific property.</a:t>
            </a:r>
            <a:r>
              <a:rPr lang="en-US" altLang="en-US" dirty="0"/>
              <a:t> 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Bank estate settlement trust departments</a:t>
            </a:r>
          </a:p>
        </p:txBody>
      </p:sp>
    </p:spTree>
    <p:extLst>
      <p:ext uri="{BB962C8B-B14F-4D97-AF65-F5344CB8AC3E}">
        <p14:creationId xmlns:p14="http://schemas.microsoft.com/office/powerpoint/2010/main" val="2212589896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10A20B06-3A35-45C7-95EE-A58FED95D06B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8727F6C8-A755-47C3-AE34-E3F097CB8AB8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28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1747" name="Rectangle 4">
            <a:extLst>
              <a:ext uri="{FF2B5EF4-FFF2-40B4-BE49-F238E27FC236}">
                <a16:creationId xmlns:a16="http://schemas.microsoft.com/office/drawing/2014/main" id="{0866DC0E-DC28-44EB-A400-D68960B1063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V – Free Planned Giving Software</a:t>
            </a:r>
          </a:p>
        </p:txBody>
      </p:sp>
      <p:sp>
        <p:nvSpPr>
          <p:cNvPr id="31748" name="Rectangle 5">
            <a:extLst>
              <a:ext uri="{FF2B5EF4-FFF2-40B4-BE49-F238E27FC236}">
                <a16:creationId xmlns:a16="http://schemas.microsoft.com/office/drawing/2014/main" id="{4ABE539C-DA0C-4774-B442-5D5CE0E6476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doesn’t want to buy PG software since they only run 1-2 proposals a year.</a:t>
            </a:r>
          </a:p>
          <a:p>
            <a:pPr marL="0" indent="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PG Calc’s </a:t>
            </a:r>
            <a:r>
              <a:rPr lang="en-US" altLang="en-US" b="1" dirty="0" err="1"/>
              <a:t>GiftCalcs</a:t>
            </a: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Crescendo’s </a:t>
            </a:r>
            <a:r>
              <a:rPr lang="en-US" altLang="en-US" b="1" dirty="0" err="1"/>
              <a:t>GiftLaw</a:t>
            </a: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Georgetown, Standford, Silicon Valley CF have online calculators</a:t>
            </a:r>
          </a:p>
        </p:txBody>
      </p:sp>
    </p:spTree>
    <p:extLst>
      <p:ext uri="{BB962C8B-B14F-4D97-AF65-F5344CB8AC3E}">
        <p14:creationId xmlns:p14="http://schemas.microsoft.com/office/powerpoint/2010/main" val="422202681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Slide Number Placeholder 3">
            <a:extLst>
              <a:ext uri="{FF2B5EF4-FFF2-40B4-BE49-F238E27FC236}">
                <a16:creationId xmlns:a16="http://schemas.microsoft.com/office/drawing/2014/main" id="{9CEEE64A-72C6-4A04-A1C2-D221907E6A2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73B6B258-3675-43D8-A4E8-AE640F9C7510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29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2771" name="Rectangle 5">
            <a:extLst>
              <a:ext uri="{FF2B5EF4-FFF2-40B4-BE49-F238E27FC236}">
                <a16:creationId xmlns:a16="http://schemas.microsoft.com/office/drawing/2014/main" id="{8B9AAB42-927E-4F6F-B3D3-C9608E4926A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W – S-Corp UBTI Solution</a:t>
            </a:r>
          </a:p>
        </p:txBody>
      </p:sp>
      <p:sp>
        <p:nvSpPr>
          <p:cNvPr id="32772" name="Rectangle 6">
            <a:extLst>
              <a:ext uri="{FF2B5EF4-FFF2-40B4-BE49-F238E27FC236}">
                <a16:creationId xmlns:a16="http://schemas.microsoft.com/office/drawing/2014/main" id="{20FBBF52-4633-4786-B18E-68F10C6E78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/>
              <a:t>Charity doesn’t want to accept S-Corp stock because  of the unrelated business taxable income.</a:t>
            </a:r>
          </a:p>
          <a:p>
            <a:pPr marL="457200" indent="-457200"/>
            <a:endParaRPr lang="en-US" altLang="en-US" b="1"/>
          </a:p>
          <a:p>
            <a:pPr marL="457200" indent="-457200">
              <a:buFontTx/>
              <a:buAutoNum type="arabicPeriod"/>
            </a:pPr>
            <a:r>
              <a:rPr lang="en-US" altLang="en-US" b="1"/>
              <a:t>National Christian Foundation Trust*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Dechomai Asset Trust*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Community Foundations (Trust Form Only)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Fidelity Charitable Gift Fund*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/>
              <a:t>National Philanthropic Trust*</a:t>
            </a:r>
          </a:p>
          <a:p>
            <a:pPr marL="457200" indent="-457200">
              <a:buFontTx/>
              <a:buAutoNum type="arabicPeriod"/>
            </a:pPr>
            <a:endParaRPr lang="en-US" altLang="en-US" b="1"/>
          </a:p>
          <a:p>
            <a:pPr marL="457200" indent="-457200">
              <a:buNone/>
            </a:pPr>
            <a:endParaRPr lang="en-US" altLang="en-US" b="1"/>
          </a:p>
        </p:txBody>
      </p:sp>
    </p:spTree>
    <p:extLst>
      <p:ext uri="{BB962C8B-B14F-4D97-AF65-F5344CB8AC3E}">
        <p14:creationId xmlns:p14="http://schemas.microsoft.com/office/powerpoint/2010/main" val="291468691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lide Number Placeholder 3">
            <a:extLst>
              <a:ext uri="{FF2B5EF4-FFF2-40B4-BE49-F238E27FC236}">
                <a16:creationId xmlns:a16="http://schemas.microsoft.com/office/drawing/2014/main" id="{0A754885-FACC-4EC5-BCCA-15620AC5C458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A833950A-9CA4-4F07-AA48-1DA2803D6E25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3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51D81ADF-DABE-4495-8078-0E2AE6B0518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en-US"/>
              <a:t>Outsourcing Defined</a:t>
            </a:r>
          </a:p>
        </p:txBody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267E83B9-1385-449F-A611-690C35A58FC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27300" y="1397000"/>
            <a:ext cx="8140700" cy="4876800"/>
          </a:xfrm>
        </p:spPr>
        <p:txBody>
          <a:bodyPr/>
          <a:lstStyle/>
          <a:p>
            <a:r>
              <a:rPr lang="en-US" altLang="en-US" sz="2800" b="1"/>
              <a:t>Using an external party to provide assistance for something that is impossible, impractical or inefficient to do internally</a:t>
            </a:r>
          </a:p>
          <a:p>
            <a:endParaRPr lang="en-US" altLang="en-US" sz="1000" b="1"/>
          </a:p>
          <a:p>
            <a:r>
              <a:rPr lang="en-US" altLang="en-US" sz="2800" b="1"/>
              <a:t>Usually explored after completing a benefit-cost analysis of performing the same function “in-house”</a:t>
            </a:r>
          </a:p>
          <a:p>
            <a:endParaRPr lang="en-US" altLang="en-US" sz="1000" b="1"/>
          </a:p>
          <a:p>
            <a:r>
              <a:rPr lang="en-US" altLang="en-US" sz="2800" b="1"/>
              <a:t>“10% of something is better than 100% of nothing” or “95% of something is better than 100% if you don’t have to do any work”</a:t>
            </a:r>
          </a:p>
          <a:p>
            <a:endParaRPr lang="en-US" altLang="en-US" sz="2800" b="1"/>
          </a:p>
        </p:txBody>
      </p:sp>
    </p:spTree>
    <p:extLst>
      <p:ext uri="{BB962C8B-B14F-4D97-AF65-F5344CB8AC3E}">
        <p14:creationId xmlns:p14="http://schemas.microsoft.com/office/powerpoint/2010/main" val="262288413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Slide Number Placeholder 3">
            <a:extLst>
              <a:ext uri="{FF2B5EF4-FFF2-40B4-BE49-F238E27FC236}">
                <a16:creationId xmlns:a16="http://schemas.microsoft.com/office/drawing/2014/main" id="{857C5286-15F2-4AE2-AECB-6B60E038F61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CA5022BD-C5D3-412C-B730-5EA410908598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30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3795" name="Rectangle 4">
            <a:extLst>
              <a:ext uri="{FF2B5EF4-FFF2-40B4-BE49-F238E27FC236}">
                <a16:creationId xmlns:a16="http://schemas.microsoft.com/office/drawing/2014/main" id="{16DE71A5-6B04-44DB-8FA6-A3EB26FE696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09850" y="219075"/>
            <a:ext cx="8350250" cy="914400"/>
          </a:xfrm>
          <a:noFill/>
        </p:spPr>
        <p:txBody>
          <a:bodyPr/>
          <a:lstStyle/>
          <a:p>
            <a:r>
              <a:rPr lang="en-US" altLang="en-US"/>
              <a:t>Scenario X – Planned Giving Phone Campaign</a:t>
            </a:r>
          </a:p>
        </p:txBody>
      </p:sp>
      <p:sp>
        <p:nvSpPr>
          <p:cNvPr id="33796" name="Rectangle 5">
            <a:extLst>
              <a:ext uri="{FF2B5EF4-FFF2-40B4-BE49-F238E27FC236}">
                <a16:creationId xmlns:a16="http://schemas.microsoft.com/office/drawing/2014/main" id="{2B36A747-4A4B-43F3-806F-1B723E75598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wants to launch a planned giving phone campaign.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Catapult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Version2.ai (</a:t>
            </a:r>
            <a:r>
              <a:rPr lang="en-US" altLang="en-US" b="1" dirty="0" err="1"/>
              <a:t>Givezy</a:t>
            </a:r>
            <a:r>
              <a:rPr lang="en-US" altLang="en-US" b="1" dirty="0"/>
              <a:t>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Ruffalo Noel Levitz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Donor Compass/</a:t>
            </a:r>
            <a:r>
              <a:rPr lang="en-US" altLang="en-US" b="1" dirty="0" err="1"/>
              <a:t>LegacyLeaders</a:t>
            </a:r>
            <a:endParaRPr lang="en-US" altLang="en-US" b="1" dirty="0"/>
          </a:p>
          <a:p>
            <a:pPr marL="457200" indent="-457200">
              <a:buFontTx/>
              <a:buAutoNum type="arabicPeriod"/>
            </a:pP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261594635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Slide Number Placeholder 3">
            <a:extLst>
              <a:ext uri="{FF2B5EF4-FFF2-40B4-BE49-F238E27FC236}">
                <a16:creationId xmlns:a16="http://schemas.microsoft.com/office/drawing/2014/main" id="{3623A0E5-694A-4EF5-987E-E96B44114CB0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632C4A97-80A3-4CCF-B502-3D6149CCE431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31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4819" name="Rectangle 4">
            <a:extLst>
              <a:ext uri="{FF2B5EF4-FFF2-40B4-BE49-F238E27FC236}">
                <a16:creationId xmlns:a16="http://schemas.microsoft.com/office/drawing/2014/main" id="{90B137AA-65EA-48A2-AC6F-018565D7D4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1150" y="219075"/>
            <a:ext cx="7816850" cy="914400"/>
          </a:xfrm>
          <a:noFill/>
        </p:spPr>
        <p:txBody>
          <a:bodyPr/>
          <a:lstStyle/>
          <a:p>
            <a:r>
              <a:rPr lang="en-US" altLang="en-US"/>
              <a:t>Scenario Y – Consultant-Based PG Program</a:t>
            </a:r>
          </a:p>
        </p:txBody>
      </p:sp>
      <p:sp>
        <p:nvSpPr>
          <p:cNvPr id="34820" name="Rectangle 5">
            <a:extLst>
              <a:ext uri="{FF2B5EF4-FFF2-40B4-BE49-F238E27FC236}">
                <a16:creationId xmlns:a16="http://schemas.microsoft.com/office/drawing/2014/main" id="{B5D695DE-6A7D-4F5D-872E-C356769A976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Charity doesn’t want to hire full-time planned giving staff.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Thompson &amp; Associates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Heaton Smith</a:t>
            </a:r>
          </a:p>
          <a:p>
            <a:pPr marL="0" indent="0">
              <a:buNone/>
            </a:pPr>
            <a:endParaRPr lang="en-US" altLang="en-US" b="1" dirty="0"/>
          </a:p>
        </p:txBody>
      </p:sp>
    </p:spTree>
    <p:extLst>
      <p:ext uri="{BB962C8B-B14F-4D97-AF65-F5344CB8AC3E}">
        <p14:creationId xmlns:p14="http://schemas.microsoft.com/office/powerpoint/2010/main" val="311496446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3">
            <a:extLst>
              <a:ext uri="{FF2B5EF4-FFF2-40B4-BE49-F238E27FC236}">
                <a16:creationId xmlns:a16="http://schemas.microsoft.com/office/drawing/2014/main" id="{FA8A7083-CE1E-4692-A2BC-EA03ED8B4B03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D64ABED2-C3BE-4E6D-8470-457D3E674A53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32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35843" name="Rectangle 4">
            <a:extLst>
              <a:ext uri="{FF2B5EF4-FFF2-40B4-BE49-F238E27FC236}">
                <a16:creationId xmlns:a16="http://schemas.microsoft.com/office/drawing/2014/main" id="{E861D7C9-E5B1-44CA-9B86-128A34BDDCA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635250" y="219075"/>
            <a:ext cx="8197850" cy="914400"/>
          </a:xfrm>
          <a:noFill/>
        </p:spPr>
        <p:txBody>
          <a:bodyPr/>
          <a:lstStyle/>
          <a:p>
            <a:r>
              <a:rPr lang="en-US" altLang="en-US" sz="2600"/>
              <a:t>Scenario Z – Revoked Income Interest Appraisal</a:t>
            </a:r>
          </a:p>
        </p:txBody>
      </p:sp>
      <p:sp>
        <p:nvSpPr>
          <p:cNvPr id="35844" name="Rectangle 5">
            <a:extLst>
              <a:ext uri="{FF2B5EF4-FFF2-40B4-BE49-F238E27FC236}">
                <a16:creationId xmlns:a16="http://schemas.microsoft.com/office/drawing/2014/main" id="{92DBDBDD-22E3-4710-A3B5-9F380665A870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a qualified appraisal for a revoked   CGA or CRT income interest.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Bill Zook (Evergreen Planned Giving Consulting)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Tom Wesley (Wesley and Wesley, CPAs)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 err="1"/>
              <a:t>PGCalc</a:t>
            </a: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Russ Willis </a:t>
            </a:r>
          </a:p>
        </p:txBody>
      </p:sp>
    </p:spTree>
    <p:extLst>
      <p:ext uri="{BB962C8B-B14F-4D97-AF65-F5344CB8AC3E}">
        <p14:creationId xmlns:p14="http://schemas.microsoft.com/office/powerpoint/2010/main" val="14056486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Slide Number Placeholder 3">
            <a:extLst>
              <a:ext uri="{FF2B5EF4-FFF2-40B4-BE49-F238E27FC236}">
                <a16:creationId xmlns:a16="http://schemas.microsoft.com/office/drawing/2014/main" id="{57A3EE9D-1962-40C9-9E56-2C1971CE506A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88B3B99C-36EF-4E41-AAFB-D4220124D2A9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4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7171" name="Text Box 4">
            <a:extLst>
              <a:ext uri="{FF2B5EF4-FFF2-40B4-BE49-F238E27FC236}">
                <a16:creationId xmlns:a16="http://schemas.microsoft.com/office/drawing/2014/main" id="{6E6511F5-8865-4A64-B894-940DF46D8CC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21701" y="412751"/>
            <a:ext cx="164250" cy="51298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81299" tIns="40650" rIns="81299" bIns="40650">
            <a:spAutoFit/>
          </a:bodyPr>
          <a:lstStyle>
            <a:lvl1pPr defTabSz="8128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 defTabSz="8128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 defTabSz="8128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 defTabSz="8128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 defTabSz="8128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defTabSz="812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defTabSz="812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defTabSz="812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defTabSz="8128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0" fontAlgn="base" hangingPunct="0">
              <a:spcBef>
                <a:spcPct val="50000"/>
              </a:spcBef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  <p:sp>
        <p:nvSpPr>
          <p:cNvPr id="7172" name="Rectangle 6">
            <a:extLst>
              <a:ext uri="{FF2B5EF4-FFF2-40B4-BE49-F238E27FC236}">
                <a16:creationId xmlns:a16="http://schemas.microsoft.com/office/drawing/2014/main" id="{329A60E8-E7D8-4680-B581-C95C23164BE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28900" y="1409700"/>
            <a:ext cx="7988300" cy="4876800"/>
          </a:xfrm>
        </p:spPr>
        <p:txBody>
          <a:bodyPr/>
          <a:lstStyle/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1 – Public Stock, Simple Bequests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2 – Mutual Funds, Non-trusteed CRTs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3 – Life Insurance, C-corp stock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4 – Residential Real Estate, LP interests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5 – CGAs w/illiquid assets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6 – Commercial Real Estate, Tangible Prop.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7 – S-Corp Stock, Long Hold Real Estate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8 – Artwork, Timber, Livestock, UBTI Asset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9 – General Partnerships, Intellectual Prop.</a:t>
            </a:r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Level 10 – Foreign or Environmentally Challenged Real Estate 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600" b="1"/>
          </a:p>
          <a:p>
            <a:pPr>
              <a:lnSpc>
                <a:spcPct val="80000"/>
              </a:lnSpc>
              <a:buFontTx/>
              <a:buNone/>
            </a:pPr>
            <a:r>
              <a:rPr lang="en-US" altLang="en-US" sz="2600" b="1"/>
              <a:t>Gift acceptance policies can assist with defining comfort level as well as outsource options.</a:t>
            </a:r>
          </a:p>
          <a:p>
            <a:pPr>
              <a:lnSpc>
                <a:spcPct val="80000"/>
              </a:lnSpc>
              <a:buFontTx/>
              <a:buNone/>
            </a:pPr>
            <a:endParaRPr lang="en-US" altLang="en-US" sz="2600" b="1"/>
          </a:p>
          <a:p>
            <a:pPr>
              <a:lnSpc>
                <a:spcPct val="80000"/>
              </a:lnSpc>
              <a:buFontTx/>
              <a:buNone/>
            </a:pPr>
            <a:endParaRPr lang="en-US" altLang="en-US" sz="2600" b="1"/>
          </a:p>
          <a:p>
            <a:pPr>
              <a:lnSpc>
                <a:spcPct val="80000"/>
              </a:lnSpc>
            </a:pPr>
            <a:endParaRPr lang="en-US" altLang="en-US" sz="2600" b="1"/>
          </a:p>
        </p:txBody>
      </p:sp>
      <p:sp>
        <p:nvSpPr>
          <p:cNvPr id="7173" name="Rectangle 7">
            <a:extLst>
              <a:ext uri="{FF2B5EF4-FFF2-40B4-BE49-F238E27FC236}">
                <a16:creationId xmlns:a16="http://schemas.microsoft.com/office/drawing/2014/main" id="{2D464614-121B-4F7B-A9E7-106F44A1C057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851150" y="219075"/>
            <a:ext cx="7816850" cy="914400"/>
          </a:xfrm>
          <a:noFill/>
        </p:spPr>
        <p:txBody>
          <a:bodyPr/>
          <a:lstStyle/>
          <a:p>
            <a:r>
              <a:rPr lang="en-US" altLang="en-US" sz="2600"/>
              <a:t>Asset and Planned Gift Acceptance Continuum</a:t>
            </a:r>
          </a:p>
        </p:txBody>
      </p:sp>
    </p:spTree>
    <p:extLst>
      <p:ext uri="{BB962C8B-B14F-4D97-AF65-F5344CB8AC3E}">
        <p14:creationId xmlns:p14="http://schemas.microsoft.com/office/powerpoint/2010/main" val="245575188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Slide Number Placeholder 1">
            <a:extLst>
              <a:ext uri="{FF2B5EF4-FFF2-40B4-BE49-F238E27FC236}">
                <a16:creationId xmlns:a16="http://schemas.microsoft.com/office/drawing/2014/main" id="{93DDD817-A3CE-454A-8745-4B0F91736AEE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599A5A3D-0621-4EC0-9F72-3D18D757BAD3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5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8195" name="Rectangle 4">
            <a:extLst>
              <a:ext uri="{FF2B5EF4-FFF2-40B4-BE49-F238E27FC236}">
                <a16:creationId xmlns:a16="http://schemas.microsoft.com/office/drawing/2014/main" id="{CEEA8DAE-BCD6-4E44-B41C-0A07C8FADF6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51151" y="219075"/>
            <a:ext cx="7573963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Planned Giving Outsourcing:  An Overview</a:t>
            </a:r>
          </a:p>
        </p:txBody>
      </p:sp>
      <p:sp>
        <p:nvSpPr>
          <p:cNvPr id="8196" name="Rectangle 5">
            <a:extLst>
              <a:ext uri="{FF2B5EF4-FFF2-40B4-BE49-F238E27FC236}">
                <a16:creationId xmlns:a16="http://schemas.microsoft.com/office/drawing/2014/main" id="{8EE8E57C-327C-4974-A231-F86C2D7224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65400" y="1358900"/>
            <a:ext cx="8369300" cy="4876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lnSpc>
                <a:spcPct val="80000"/>
              </a:lnSpc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Gift Outsourcing:  Too risky, complex, time-intensive or costly or if a vehicle is not offered directly.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endParaRPr lang="en-US" altLang="en-US" sz="1200" b="1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</a:pPr>
            <a:r>
              <a:rPr lang="en-US" altLang="en-US" sz="2800" b="1">
                <a:solidFill>
                  <a:srgbClr val="000000"/>
                </a:solidFill>
              </a:rPr>
              <a:t>Service Outsourcing:  A direct or ancillary service necessary to complete an existing or new gift.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</a:pPr>
            <a:endParaRPr lang="en-US" altLang="en-US" sz="1200" b="1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 sz="2800" b="1" u="sng">
                <a:solidFill>
                  <a:srgbClr val="000000"/>
                </a:solidFill>
              </a:rPr>
              <a:t>A Benefit-Cost Analysis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Potential Costs:  Reputational risk, actual cost, indirect cost and losing some control.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endParaRPr lang="en-US" altLang="en-US" sz="1200" b="1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r>
              <a:rPr lang="en-US" altLang="en-US" sz="2800" b="1">
                <a:solidFill>
                  <a:srgbClr val="000000"/>
                </a:solidFill>
              </a:rPr>
              <a:t>Potential Benefits:  Reputational enhancement, less staff/training required, reduced actual and opportunity costs, and responsive time management.</a:t>
            </a: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endParaRPr lang="en-US" altLang="en-US" sz="2800" b="1">
              <a:solidFill>
                <a:srgbClr val="FF0000"/>
              </a:solidFill>
            </a:endParaRP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  <a:p>
            <a:pPr eaLnBrk="0" fontAlgn="base" hangingPunct="0">
              <a:lnSpc>
                <a:spcPct val="80000"/>
              </a:lnSpc>
              <a:spcAft>
                <a:spcPct val="0"/>
              </a:spcAft>
              <a:buNone/>
            </a:pPr>
            <a:endParaRPr lang="en-US" altLang="en-US" sz="2800" b="1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636418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Number Placeholder 3">
            <a:extLst>
              <a:ext uri="{FF2B5EF4-FFF2-40B4-BE49-F238E27FC236}">
                <a16:creationId xmlns:a16="http://schemas.microsoft.com/office/drawing/2014/main" id="{B8FA4C03-7160-4823-BDB1-071ECC9665F7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88EABCF7-CFC6-42C5-85C8-4C4D72CAEF35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6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F537E447-0B85-4263-B4E9-F34AF58BFD9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2774950" y="130175"/>
            <a:ext cx="8718550" cy="914400"/>
          </a:xfrm>
        </p:spPr>
        <p:txBody>
          <a:bodyPr/>
          <a:lstStyle/>
          <a:p>
            <a:r>
              <a:rPr lang="en-US" altLang="en-US" sz="2200"/>
              <a:t>Directory’s Purpose, Disclaimers and Conflicts of Interest</a:t>
            </a:r>
          </a:p>
        </p:txBody>
      </p:sp>
      <p:sp>
        <p:nvSpPr>
          <p:cNvPr id="9220" name="Rectangle 3">
            <a:extLst>
              <a:ext uri="{FF2B5EF4-FFF2-40B4-BE49-F238E27FC236}">
                <a16:creationId xmlns:a16="http://schemas.microsoft.com/office/drawing/2014/main" id="{8C329837-A888-4426-AAC5-EAF056114DB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565400" y="1282700"/>
            <a:ext cx="8064500" cy="4876800"/>
          </a:xfrm>
        </p:spPr>
        <p:txBody>
          <a:bodyPr/>
          <a:lstStyle/>
          <a:p>
            <a:r>
              <a:rPr lang="en-US" altLang="en-US" b="1" dirty="0"/>
              <a:t>This “little black book” can help close gifts that would be declined by offering vehicles/services to donors.</a:t>
            </a:r>
          </a:p>
          <a:p>
            <a:endParaRPr lang="en-US" altLang="en-US" sz="1200" b="1" dirty="0"/>
          </a:p>
          <a:p>
            <a:r>
              <a:rPr lang="en-US" altLang="en-US" b="1" dirty="0"/>
              <a:t>Assume the directory is not exhaustive, has not been vetted and provides no endorsements.</a:t>
            </a:r>
          </a:p>
          <a:p>
            <a:endParaRPr lang="en-US" altLang="en-US" sz="1200" b="1" dirty="0"/>
          </a:p>
          <a:p>
            <a:r>
              <a:rPr lang="en-US" altLang="en-US" b="1" dirty="0"/>
              <a:t>This directory is a starting point for your due diligence.</a:t>
            </a:r>
          </a:p>
          <a:p>
            <a:endParaRPr lang="en-US" altLang="en-US" sz="1200" b="1" dirty="0"/>
          </a:p>
          <a:p>
            <a:r>
              <a:rPr lang="en-US" altLang="en-US" b="1" dirty="0"/>
              <a:t>All conflicts are identified with an asterisk.</a:t>
            </a:r>
          </a:p>
          <a:p>
            <a:pPr marL="0" indent="0">
              <a:buNone/>
            </a:pPr>
            <a:endParaRPr lang="en-US" altLang="en-US" sz="1200" b="1" dirty="0"/>
          </a:p>
        </p:txBody>
      </p:sp>
    </p:spTree>
    <p:extLst>
      <p:ext uri="{BB962C8B-B14F-4D97-AF65-F5344CB8AC3E}">
        <p14:creationId xmlns:p14="http://schemas.microsoft.com/office/powerpoint/2010/main" val="20964594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Number Placeholder 3">
            <a:extLst>
              <a:ext uri="{FF2B5EF4-FFF2-40B4-BE49-F238E27FC236}">
                <a16:creationId xmlns:a16="http://schemas.microsoft.com/office/drawing/2014/main" id="{55C9CB19-CCBC-497B-A5F2-F8019725E2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441F6646-369D-4838-B85A-5A45355A92F2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7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0243" name="Rectangle 5">
            <a:extLst>
              <a:ext uri="{FF2B5EF4-FFF2-40B4-BE49-F238E27FC236}">
                <a16:creationId xmlns:a16="http://schemas.microsoft.com/office/drawing/2014/main" id="{1FEA3A23-29AB-46F0-8AB5-783C802687F0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A – Donor Advised Funds</a:t>
            </a:r>
          </a:p>
        </p:txBody>
      </p:sp>
      <p:sp>
        <p:nvSpPr>
          <p:cNvPr id="10244" name="Rectangle 6">
            <a:extLst>
              <a:ext uri="{FF2B5EF4-FFF2-40B4-BE49-F238E27FC236}">
                <a16:creationId xmlns:a16="http://schemas.microsoft.com/office/drawing/2014/main" id="{6D7743FB-2695-4781-85AF-4F50B1EC7D5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to make a completed gift but “control” </a:t>
            </a:r>
          </a:p>
          <a:p>
            <a:pPr marL="457200" indent="-457200">
              <a:buNone/>
            </a:pPr>
            <a:r>
              <a:rPr lang="en-US" altLang="en-US" b="1" dirty="0"/>
              <a:t>       the amount, timing and anonymity of grants.</a:t>
            </a:r>
          </a:p>
          <a:p>
            <a:pPr marL="457200" indent="-457200">
              <a:buNone/>
            </a:pPr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Renaissance Charitable Foundation (Private Label)*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Community Foundations*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Faith-based Foundations*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Fidelity Charitable Gift Fund*</a:t>
            </a:r>
          </a:p>
          <a:p>
            <a:pPr marL="457200" indent="-457200">
              <a:buNone/>
            </a:pPr>
            <a:r>
              <a:rPr lang="en-US" altLang="en-US" b="1" dirty="0"/>
              <a:t>5.  DAFGiving360*</a:t>
            </a:r>
          </a:p>
          <a:p>
            <a:pPr marL="457200" indent="-457200">
              <a:buFontTx/>
              <a:buAutoNum type="arabicPeriod" startAt="6"/>
            </a:pPr>
            <a:r>
              <a:rPr lang="en-US" altLang="en-US" b="1" dirty="0"/>
              <a:t>Vanguard Charitable Endowment*  </a:t>
            </a:r>
          </a:p>
          <a:p>
            <a:pPr marL="457200" indent="-457200">
              <a:buFontTx/>
              <a:buAutoNum type="arabicPeriod" startAt="6"/>
            </a:pPr>
            <a:r>
              <a:rPr lang="en-US" altLang="en-US" b="1" dirty="0"/>
              <a:t>National Philanthropic Trust*</a:t>
            </a:r>
          </a:p>
        </p:txBody>
      </p:sp>
    </p:spTree>
    <p:extLst>
      <p:ext uri="{BB962C8B-B14F-4D97-AF65-F5344CB8AC3E}">
        <p14:creationId xmlns:p14="http://schemas.microsoft.com/office/powerpoint/2010/main" val="42290035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Number Placeholder 3">
            <a:extLst>
              <a:ext uri="{FF2B5EF4-FFF2-40B4-BE49-F238E27FC236}">
                <a16:creationId xmlns:a16="http://schemas.microsoft.com/office/drawing/2014/main" id="{CD8ECDFF-3472-438B-945B-B94D894FB15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B06C6C4E-1583-4843-80CA-7AD4D2D7D2A7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8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1267" name="Rectangle 10">
            <a:extLst>
              <a:ext uri="{FF2B5EF4-FFF2-40B4-BE49-F238E27FC236}">
                <a16:creationId xmlns:a16="http://schemas.microsoft.com/office/drawing/2014/main" id="{7C619FF0-5DFA-430C-B343-3CB73979F11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B – Outside Investment Manager</a:t>
            </a:r>
          </a:p>
        </p:txBody>
      </p:sp>
      <p:sp>
        <p:nvSpPr>
          <p:cNvPr id="11268" name="Rectangle 11">
            <a:extLst>
              <a:ext uri="{FF2B5EF4-FFF2-40B4-BE49-F238E27FC236}">
                <a16:creationId xmlns:a16="http://schemas.microsoft.com/office/drawing/2014/main" id="{7FBCFF19-30C3-401B-9448-042F0D2050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  <a:noFill/>
        </p:spPr>
        <p:txBody>
          <a:bodyPr/>
          <a:lstStyle/>
          <a:p>
            <a:pPr marL="457200" indent="-457200">
              <a:buNone/>
            </a:pPr>
            <a:r>
              <a:rPr lang="en-US" altLang="en-US" b="1" dirty="0"/>
              <a:t>Donor wants investment manager to </a:t>
            </a:r>
            <a:r>
              <a:rPr lang="en-US" altLang="en-US" b="1"/>
              <a:t>manage DAF assets </a:t>
            </a:r>
            <a:r>
              <a:rPr lang="en-US" altLang="en-US" b="1" dirty="0"/>
              <a:t>of outright gift.</a:t>
            </a:r>
          </a:p>
          <a:p>
            <a:pPr marL="457200" indent="-457200"/>
            <a:endParaRPr lang="en-US" altLang="en-US" b="1" dirty="0"/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Community Foundations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Jewish Federations/Foundations and Christian Foundations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Fidelity Charitable Gift Fund*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DAFGiving360*</a:t>
            </a:r>
          </a:p>
          <a:p>
            <a:pPr marL="457200" indent="-457200">
              <a:buFontTx/>
              <a:buAutoNum type="arabicPeriod"/>
            </a:pPr>
            <a:r>
              <a:rPr lang="en-US" altLang="en-US" b="1" dirty="0"/>
              <a:t>American Endowment Foundation* </a:t>
            </a:r>
          </a:p>
        </p:txBody>
      </p:sp>
    </p:spTree>
    <p:extLst>
      <p:ext uri="{BB962C8B-B14F-4D97-AF65-F5344CB8AC3E}">
        <p14:creationId xmlns:p14="http://schemas.microsoft.com/office/powerpoint/2010/main" val="174557308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Number Placeholder 3">
            <a:extLst>
              <a:ext uri="{FF2B5EF4-FFF2-40B4-BE49-F238E27FC236}">
                <a16:creationId xmlns:a16="http://schemas.microsoft.com/office/drawing/2014/main" id="{F2DA8182-D81F-43C1-95D6-34E4AD8B0E32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1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0" fontAlgn="base" hangingPunct="0">
              <a:spcBef>
                <a:spcPct val="0"/>
              </a:spcBef>
              <a:spcAft>
                <a:spcPct val="0"/>
              </a:spcAft>
              <a:buNone/>
            </a:pPr>
            <a:fld id="{7B153D60-F7B7-45DF-8EA5-3B79403D8BFC}" type="slidenum">
              <a:rPr lang="en-US" altLang="en-US" sz="900">
                <a:solidFill>
                  <a:srgbClr val="000000"/>
                </a:solidFill>
              </a:rPr>
              <a:pPr eaLnBrk="0" fontAlgn="base" hangingPunct="0">
                <a:spcBef>
                  <a:spcPct val="0"/>
                </a:spcBef>
                <a:spcAft>
                  <a:spcPct val="0"/>
                </a:spcAft>
                <a:buNone/>
              </a:pPr>
              <a:t>9</a:t>
            </a:fld>
            <a:endParaRPr lang="en-US" altLang="en-US" sz="900">
              <a:solidFill>
                <a:srgbClr val="000000"/>
              </a:solidFill>
            </a:endParaRPr>
          </a:p>
        </p:txBody>
      </p:sp>
      <p:sp>
        <p:nvSpPr>
          <p:cNvPr id="12291" name="Rectangle 8">
            <a:extLst>
              <a:ext uri="{FF2B5EF4-FFF2-40B4-BE49-F238E27FC236}">
                <a16:creationId xmlns:a16="http://schemas.microsoft.com/office/drawing/2014/main" id="{E6F6BBB8-226D-4513-B7B9-38F5CDEE310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altLang="en-US"/>
              <a:t>Scenario C – Individual Need-Based Grants</a:t>
            </a:r>
          </a:p>
        </p:txBody>
      </p:sp>
      <p:sp>
        <p:nvSpPr>
          <p:cNvPr id="10244" name="Rectangle 9">
            <a:extLst>
              <a:ext uri="{FF2B5EF4-FFF2-40B4-BE49-F238E27FC236}">
                <a16:creationId xmlns:a16="http://schemas.microsoft.com/office/drawing/2014/main" id="{AEB88F5E-79B6-45DB-A102-79FFAA0BE22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2616200" y="1460500"/>
            <a:ext cx="8293100" cy="4876800"/>
          </a:xfrm>
        </p:spPr>
        <p:txBody>
          <a:bodyPr/>
          <a:lstStyle/>
          <a:p>
            <a:pPr marL="457200" indent="-457200">
              <a:buNone/>
              <a:defRPr/>
            </a:pPr>
            <a:r>
              <a:rPr lang="en-US" b="1" dirty="0"/>
              <a:t>Donor wants to make a grant to a specific </a:t>
            </a:r>
            <a:r>
              <a:rPr lang="en-US" b="1" u="sng" dirty="0"/>
              <a:t>pre-</a:t>
            </a:r>
          </a:p>
          <a:p>
            <a:pPr marL="457200" indent="-457200">
              <a:buNone/>
              <a:defRPr/>
            </a:pPr>
            <a:r>
              <a:rPr lang="en-US" b="1" u="sng" dirty="0"/>
              <a:t>approved</a:t>
            </a:r>
            <a:r>
              <a:rPr lang="en-US" b="1" dirty="0"/>
              <a:t> individual with a medical/financial hardship. </a:t>
            </a:r>
          </a:p>
          <a:p>
            <a:pPr marL="457200" indent="-457200">
              <a:defRPr/>
            </a:pPr>
            <a:endParaRPr lang="en-US" b="1" dirty="0"/>
          </a:p>
          <a:p>
            <a:pPr marL="457200" indent="-457200">
              <a:buFontTx/>
              <a:buAutoNum type="arabicPeriod"/>
              <a:defRPr/>
            </a:pPr>
            <a:r>
              <a:rPr lang="en-US" b="1" dirty="0"/>
              <a:t>Helping Hands Ministries</a:t>
            </a:r>
            <a:r>
              <a:rPr lang="en-US" dirty="0"/>
              <a:t> </a:t>
            </a:r>
          </a:p>
          <a:p>
            <a:pPr marL="0" indent="0">
              <a:buNone/>
              <a:defRPr/>
            </a:pPr>
            <a:endParaRPr lang="en-US" b="1" dirty="0"/>
          </a:p>
          <a:p>
            <a:pPr marL="0" indent="0">
              <a:buNone/>
              <a:defRPr/>
            </a:pPr>
            <a:r>
              <a:rPr lang="en-US" b="1" dirty="0"/>
              <a:t>Donor’s employer wants to create a disaster relief and employee hardship fund for employees.</a:t>
            </a:r>
          </a:p>
          <a:p>
            <a:pPr marL="0" indent="0">
              <a:buNone/>
              <a:defRPr/>
            </a:pPr>
            <a:endParaRPr lang="en-US" b="1" dirty="0"/>
          </a:p>
          <a:p>
            <a:pPr marL="457200" indent="-457200">
              <a:buFontTx/>
              <a:buAutoNum type="arabicPeriod"/>
              <a:defRPr/>
            </a:pPr>
            <a:r>
              <a:rPr lang="en-US" b="1" dirty="0"/>
              <a:t>Emergency Assistance Foundation, Inc.*</a:t>
            </a:r>
          </a:p>
          <a:p>
            <a:pPr marL="457200" indent="-457200">
              <a:buFontTx/>
              <a:buAutoNum type="arabicPeriod"/>
              <a:defRPr/>
            </a:pPr>
            <a:r>
              <a:rPr lang="en-US" b="1" dirty="0"/>
              <a:t>Community Foundations</a:t>
            </a:r>
          </a:p>
        </p:txBody>
      </p:sp>
    </p:spTree>
    <p:extLst>
      <p:ext uri="{BB962C8B-B14F-4D97-AF65-F5344CB8AC3E}">
        <p14:creationId xmlns:p14="http://schemas.microsoft.com/office/powerpoint/2010/main" val="3799778353"/>
      </p:ext>
    </p:extLst>
  </p:cSld>
  <p:clrMapOvr>
    <a:masterClrMapping/>
  </p:clrMapOvr>
</p:sld>
</file>

<file path=ppt/theme/theme1.xml><?xml version="1.0" encoding="utf-8"?>
<a:theme xmlns:a="http://schemas.openxmlformats.org/drawingml/2006/main" name="Webcast Template">
  <a:themeElements>
    <a:clrScheme name="Webcast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Webcast 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1299" tIns="40650" rIns="81299" bIns="40650" numCol="1" anchor="t" anchorCtr="0" compatLnSpc="1">
        <a:prstTxWarp prst="textNoShape">
          <a:avLst/>
        </a:prstTxWarp>
        <a:spAutoFit/>
      </a:bodyPr>
      <a:lstStyle>
        <a:defPPr marL="0" marR="0" indent="0" algn="ctr" defTabSz="8128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9525" cap="flat" cmpd="sng" algn="ctr">
          <a:noFill/>
          <a:prstDash val="solid"/>
          <a:round/>
          <a:headEnd type="none" w="med" len="med"/>
          <a:tailEnd type="none" w="med" len="med"/>
        </a:ln>
        <a:effectLst/>
      </a:spPr>
      <a:bodyPr vert="horz" wrap="square" lIns="81299" tIns="40650" rIns="81299" bIns="40650" numCol="1" anchor="t" anchorCtr="0" compatLnSpc="1">
        <a:prstTxWarp prst="textNoShape">
          <a:avLst/>
        </a:prstTxWarp>
        <a:spAutoFit/>
      </a:bodyPr>
      <a:lstStyle>
        <a:defPPr marL="0" marR="0" indent="0" algn="ctr" defTabSz="8128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 smtClean="0">
            <a:ln>
              <a:noFill/>
            </a:ln>
            <a:solidFill>
              <a:srgbClr val="FFFFFF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Webcast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bcast Template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Webcast Template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bcast Template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bcast Template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bcast Template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Webcast Template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Banded_Design_Teal">
      <a:dk1>
        <a:srgbClr val="363D3D"/>
      </a:dk1>
      <a:lt1>
        <a:sysClr val="window" lastClr="FFFFFF"/>
      </a:lt1>
      <a:dk2>
        <a:srgbClr val="000000"/>
      </a:dk2>
      <a:lt2>
        <a:srgbClr val="E5E8E8"/>
      </a:lt2>
      <a:accent1>
        <a:srgbClr val="3AAFB2"/>
      </a:accent1>
      <a:accent2>
        <a:srgbClr val="6ABD45"/>
      </a:accent2>
      <a:accent3>
        <a:srgbClr val="EBCA21"/>
      </a:accent3>
      <a:accent4>
        <a:srgbClr val="EB8D21"/>
      </a:accent4>
      <a:accent5>
        <a:srgbClr val="EB5638"/>
      </a:accent5>
      <a:accent6>
        <a:srgbClr val="5172B1"/>
      </a:accent6>
      <a:hlink>
        <a:srgbClr val="3A9CDB"/>
      </a:hlink>
      <a:folHlink>
        <a:srgbClr val="5172B1"/>
      </a:folHlink>
    </a:clrScheme>
    <a:fontScheme name="Calibri">
      <a:maj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Webcast Template 1">
    <a:dk1>
      <a:srgbClr val="000000"/>
    </a:dk1>
    <a:lt1>
      <a:srgbClr val="FFFFFF"/>
    </a:lt1>
    <a:dk2>
      <a:srgbClr val="000000"/>
    </a:dk2>
    <a:lt2>
      <a:srgbClr val="808080"/>
    </a:lt2>
    <a:accent1>
      <a:srgbClr val="00CC99"/>
    </a:accent1>
    <a:accent2>
      <a:srgbClr val="3333CC"/>
    </a:accent2>
    <a:accent3>
      <a:srgbClr val="FFFFFF"/>
    </a:accent3>
    <a:accent4>
      <a:srgbClr val="000000"/>
    </a:accent4>
    <a:accent5>
      <a:srgbClr val="AAE2CA"/>
    </a:accent5>
    <a:accent6>
      <a:srgbClr val="2D2DB9"/>
    </a:accent6>
    <a:hlink>
      <a:srgbClr val="CCCCFF"/>
    </a:hlink>
    <a:folHlink>
      <a:srgbClr val="B2B2B2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FF334F66053934A89C116A062DB3B86" ma:contentTypeVersion="14" ma:contentTypeDescription="Create a new document." ma:contentTypeScope="" ma:versionID="3d5338cc8b6dca6273d37a0fe739936d">
  <xsd:schema xmlns:xsd="http://www.w3.org/2001/XMLSchema" xmlns:xs="http://www.w3.org/2001/XMLSchema" xmlns:p="http://schemas.microsoft.com/office/2006/metadata/properties" xmlns:ns2="e38ad6d5-c624-4707-ab5c-4f6b17fe4e5e" xmlns:ns3="2788b23c-b51b-48db-942a-fa34a2ca729f" targetNamespace="http://schemas.microsoft.com/office/2006/metadata/properties" ma:root="true" ma:fieldsID="21454616f2b50ca1bdc0d021d711e335" ns2:_="" ns3:_="">
    <xsd:import namespace="e38ad6d5-c624-4707-ab5c-4f6b17fe4e5e"/>
    <xsd:import namespace="2788b23c-b51b-48db-942a-fa34a2ca729f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2:LastSharedByUser" minOccurs="0"/>
                <xsd:element ref="ns2:LastSharedByTime" minOccurs="0"/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Location" minOccurs="0"/>
                <xsd:element ref="ns3:MediaServiceOCR" minOccurs="0"/>
                <xsd:element ref="ns3:MediaServiceEventHashCode" minOccurs="0"/>
                <xsd:element ref="ns3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38ad6d5-c624-4707-ab5c-4f6b17fe4e5e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Sharing Hint Hash" ma:internalName="SharingHintHash" ma:readOnly="true">
      <xsd:simpleType>
        <xsd:restriction base="dms:Text"/>
      </xsd:simple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1" nillable="true" ma:displayName="Last Shared By User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Last Shared By Time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88b23c-b51b-48db-942a-fa34a2ca72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6" nillable="true" ma:displayName="MediaServiceAutoTags" ma:description="" ma:internalName="MediaServiceAutoTags" ma:readOnly="true">
      <xsd:simpleType>
        <xsd:restriction base="dms:Text"/>
      </xsd:simpleType>
    </xsd:element>
    <xsd:element name="MediaServiceLocation" ma:index="17" nillable="true" ma:displayName="MediaServiceLocation" ma:internalName="MediaServiceLocation" ma:readOnly="true">
      <xsd:simpleType>
        <xsd:restriction base="dms:Text"/>
      </xsd:simpleType>
    </xsd:element>
    <xsd:element name="MediaServiceOCR" ma:index="18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EventHashCode" ma:index="19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54FBBD52-85A0-4906-9033-28CED3A0D449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38ad6d5-c624-4707-ab5c-4f6b17fe4e5e"/>
    <ds:schemaRef ds:uri="2788b23c-b51b-48db-942a-fa34a2ca729f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0B0D886-CB8D-4564-A797-C05BC7D513A8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purl.org/dc/terms/"/>
    <ds:schemaRef ds:uri="http://schemas.openxmlformats.org/package/2006/metadata/core-properties"/>
    <ds:schemaRef ds:uri="e38ad6d5-c624-4707-ab5c-4f6b17fe4e5e"/>
    <ds:schemaRef ds:uri="2788b23c-b51b-48db-942a-fa34a2ca729f"/>
    <ds:schemaRef ds:uri="http://schemas.microsoft.com/office/2006/metadata/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FAC2023F-644C-4F7E-8E8C-CDBE4A63C7D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Teal banded presentation (widescreen)</Template>
  <TotalTime>327</TotalTime>
  <Words>1450</Words>
  <Application>Microsoft Office PowerPoint</Application>
  <PresentationFormat>Widescreen</PresentationFormat>
  <Paragraphs>275</Paragraphs>
  <Slides>32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8" baseType="lpstr">
      <vt:lpstr>Arial</vt:lpstr>
      <vt:lpstr>Calibri</vt:lpstr>
      <vt:lpstr>Georgia</vt:lpstr>
      <vt:lpstr>Times New Roman</vt:lpstr>
      <vt:lpstr>Webcast Template</vt:lpstr>
      <vt:lpstr>Slide</vt:lpstr>
      <vt:lpstr> </vt:lpstr>
      <vt:lpstr>   Agenda</vt:lpstr>
      <vt:lpstr>Outsourcing Defined</vt:lpstr>
      <vt:lpstr>Asset and Planned Gift Acceptance Continuum</vt:lpstr>
      <vt:lpstr>PowerPoint Presentation</vt:lpstr>
      <vt:lpstr>Directory’s Purpose, Disclaimers and Conflicts of Interest</vt:lpstr>
      <vt:lpstr>Scenario A – Donor Advised Funds</vt:lpstr>
      <vt:lpstr>Scenario B – Outside Investment Manager</vt:lpstr>
      <vt:lpstr>Scenario C – Individual Need-Based Grants</vt:lpstr>
      <vt:lpstr>Scenario D – Non-Cash Asset</vt:lpstr>
      <vt:lpstr>Scenario E – Selling CRT Remainder or Lead Interest</vt:lpstr>
      <vt:lpstr>Scenario F – Free CRT or Will Drafting</vt:lpstr>
      <vt:lpstr>Scenario G – Tangible Personal Property</vt:lpstr>
      <vt:lpstr>Scenario H – Time-Share</vt:lpstr>
      <vt:lpstr>Scenario I – International Grants</vt:lpstr>
      <vt:lpstr>Scenario J – Charitable Trustee</vt:lpstr>
      <vt:lpstr>Scenario K – Small CRT/CGA Pool Manager</vt:lpstr>
      <vt:lpstr>Scenario L – Outsource CGA Program</vt:lpstr>
      <vt:lpstr>Scenario M – Use CGA Money Now (Reinsurance)</vt:lpstr>
      <vt:lpstr>Scenario N – Outsource Bequest Processing</vt:lpstr>
      <vt:lpstr>Scenario O – Pooled Income Fund</vt:lpstr>
      <vt:lpstr>Scenario P – CGA Administrator</vt:lpstr>
      <vt:lpstr>Scenario Q – PG Executive Search</vt:lpstr>
      <vt:lpstr>Scenario R – PG Designation Opportunities</vt:lpstr>
      <vt:lpstr>Scenario S – CGA Risk Audit</vt:lpstr>
      <vt:lpstr>Scenario T – Qualified Life Insurance or Crypto Currency Appraiser </vt:lpstr>
      <vt:lpstr>Scenario U – Charity Has Asset to Sell</vt:lpstr>
      <vt:lpstr>Scenario V – Free Planned Giving Software</vt:lpstr>
      <vt:lpstr>Scenario W – S-Corp UBTI Solution</vt:lpstr>
      <vt:lpstr>Scenario X – Planned Giving Phone Campaign</vt:lpstr>
      <vt:lpstr>Scenario Y – Consultant-Based PG Program</vt:lpstr>
      <vt:lpstr>Scenario Z – Revoked Income Interest Appraisal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Layout</dc:title>
  <dc:creator>Phyllis Castens Wiederhoeft</dc:creator>
  <cp:lastModifiedBy>Bryan Clontz</cp:lastModifiedBy>
  <cp:revision>9</cp:revision>
  <dcterms:created xsi:type="dcterms:W3CDTF">2017-12-12T21:27:07Z</dcterms:created>
  <dcterms:modified xsi:type="dcterms:W3CDTF">2026-06-17T15:42:38Z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nternalTags">
    <vt:lpwstr/>
  </property>
  <property fmtid="{D5CDD505-2E9C-101B-9397-08002B2CF9AE}" pid="3" name="ContentTypeId">
    <vt:lpwstr>0x0101004FF334F66053934A89C116A062DB3B86</vt:lpwstr>
  </property>
  <property fmtid="{D5CDD505-2E9C-101B-9397-08002B2CF9AE}" pid="4" name="FeatureTags">
    <vt:lpwstr/>
  </property>
  <property fmtid="{D5CDD505-2E9C-101B-9397-08002B2CF9AE}" pid="5" name="LocalizationTags">
    <vt:lpwstr/>
  </property>
  <property fmtid="{D5CDD505-2E9C-101B-9397-08002B2CF9AE}" pid="6" name="ScenarioTags">
    <vt:lpwstr/>
  </property>
  <property fmtid="{D5CDD505-2E9C-101B-9397-08002B2CF9AE}" pid="7" name="CampaignTags">
    <vt:lpwstr/>
  </property>
</Properties>
</file>